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1" r:id="rId2"/>
    <p:sldId id="961" r:id="rId3"/>
    <p:sldId id="9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148E54-99AB-8E4A-B182-3C1D0B1C462F}">
          <p14:sldIdLst>
            <p14:sldId id="271"/>
            <p14:sldId id="961"/>
            <p14:sldId id="9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118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45D58-4F44-4DBC-AE74-81E9F92564E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3249-D4C5-44EB-B741-362B739C3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8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D8A5017E-6891-444D-B6DB-25D9D2A8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15" name="Picture 14" descr="Chart, icon, bubble chart&#10;&#10;Description automatically generated">
            <a:extLst>
              <a:ext uri="{FF2B5EF4-FFF2-40B4-BE49-F238E27FC236}">
                <a16:creationId xmlns:a16="http://schemas.microsoft.com/office/drawing/2014/main" id="{2A770E90-FB40-A640-9B95-040808DC1B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49" y="-415990"/>
            <a:ext cx="2292350" cy="266661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102698AB-0A58-5640-96C0-51A5B2A254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1350" y="1860626"/>
            <a:ext cx="6340850" cy="2846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B353E-C159-734C-90B3-A80D43121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5485" y="6252760"/>
            <a:ext cx="4203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FF47-3801-3E40-80BF-CA58D4D4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207A2-D3A9-E949-A3F9-7481F3A7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68B8-A6D7-144B-8CDA-7EBA73D3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2E857-83B1-2741-B8E0-CA9D326F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5F30-F9C9-934F-B29C-D889D193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3B697-98D5-AB4A-99E0-CFA615391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E31A5-D8E7-B444-892B-F0F94C45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F5E5C-72EF-6E49-B8D6-F18829BA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D7BA-0DA0-9944-8291-EEF74FF9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D0EC8-AA51-ED4B-BE8B-F87B0132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C5D2DF3-5070-8A4F-ABBF-5016744B3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AF36A-E2F1-4348-856C-A74BAA2BD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5485" y="6252760"/>
            <a:ext cx="4203700" cy="355600"/>
          </a:xfrm>
          <a:prstGeom prst="rect">
            <a:avLst/>
          </a:prstGeom>
        </p:spPr>
      </p:pic>
      <p:pic>
        <p:nvPicPr>
          <p:cNvPr id="7" name="Picture 6" descr="Chart, icon, bubble chart&#10;&#10;Description automatically generated">
            <a:extLst>
              <a:ext uri="{FF2B5EF4-FFF2-40B4-BE49-F238E27FC236}">
                <a16:creationId xmlns:a16="http://schemas.microsoft.com/office/drawing/2014/main" id="{E57D65E3-C066-1248-94ED-C5BFB28D4B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1349" y="-415990"/>
            <a:ext cx="2292350" cy="26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02D8C-494F-614B-8E4D-CEAC3308D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62789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02F4-43CF-5A44-B320-78B1081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0040-7252-CA43-9CF8-8C3788740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B8F8D-74B5-C34D-A6F3-0EB038A5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3F3C-E01B-8241-A8F9-924DF18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63A58-CFEC-924F-A314-30F7B0D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DFAB9-DAD9-4A49-AEA6-FC6D83B0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2755-08F6-9540-A2AC-57638852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287BC-F76A-5649-9F23-A5EEF5EE6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0A1B4-2B72-674C-BA76-E7AF4FA3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1EBF-2375-BA4B-B538-52A1504E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96AC0-BFE8-BD41-B181-7C322A717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67B50-CA08-7249-BBA7-9CBD07B4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A1E9D-7961-3D42-8AA8-0F07AE3F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B979D-67F8-184D-B8EC-FD2E443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DAB3-36F9-C34E-8B29-6DD1AB94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0A8EA-A04F-524F-BCFC-2F3245D9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62DCB-6AF0-2B44-B26E-5E9C293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15C24-BEFB-514D-90D9-5354D77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4C8DC-1BE6-0645-B4BA-7D2C0B3F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2B3A9-1B80-2540-9DD5-5361E722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70B9-59F0-AA4E-A66E-9F44537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AB16-4A20-5941-A052-7DC0FF6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1A2-3F23-C547-B1D6-6427FD9F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C89D2-C817-4543-95F3-16BF655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C801-FC6A-4D4C-9B77-00F37D33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CFB86-42EF-9F4D-9832-D0FDC4AB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7FDBD-D2F1-4F4C-991F-BC38CEAE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DB14-B248-F545-BB24-6212727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1F3A-EA6D-504C-BA80-C5C92AB2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F67E6-C8C0-E24C-AC68-5E980DEF8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D502D-9EE9-BB4F-BF1D-608AF0D9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D2CEF-40ED-3545-8C9A-D3985E62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8C5D-5AD0-3A4B-8D50-E64D22F8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F107-AB9A-114F-914B-6C14ED55920A}"/>
              </a:ext>
            </a:extLst>
          </p:cNvPr>
          <p:cNvSpPr txBox="1">
            <a:spLocks/>
          </p:cNvSpPr>
          <p:nvPr/>
        </p:nvSpPr>
        <p:spPr>
          <a:xfrm>
            <a:off x="3789217" y="2449120"/>
            <a:ext cx="6957951" cy="1388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1AFA-A4F4-A042-BF49-5DE162172926}"/>
              </a:ext>
            </a:extLst>
          </p:cNvPr>
          <p:cNvSpPr txBox="1">
            <a:spLocks/>
          </p:cNvSpPr>
          <p:nvPr/>
        </p:nvSpPr>
        <p:spPr>
          <a:xfrm>
            <a:off x="3789217" y="3607769"/>
            <a:ext cx="7759316" cy="1607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43433"/>
                </a:solidFill>
              </a:rPr>
              <a:t>Helena Morrissey, </a:t>
            </a:r>
            <a:r>
              <a:rPr lang="en-GB" sz="1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Chairwoman, The Diversity Project</a:t>
            </a:r>
            <a:endParaRPr lang="en-US" dirty="0">
              <a:solidFill>
                <a:srgbClr val="34343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43433"/>
                </a:solidFill>
              </a:rPr>
              <a:t>	Rachel Harris, </a:t>
            </a:r>
            <a:r>
              <a:rPr lang="en-US" sz="1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Head of Credit and Equity	Investment 	Specialists, Aviva Investors and Lead of the DP Returners workstream  </a:t>
            </a:r>
            <a:endParaRPr lang="en-US"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6422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43433"/>
                </a:solidFill>
              </a:rPr>
              <a:t>How can we achieve the 5-year gender goals? </a:t>
            </a:r>
            <a:endParaRPr lang="en-US" dirty="0">
              <a:solidFill>
                <a:srgbClr val="343433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5E900B-3A06-4EF6-ACB6-BB905B86C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44177"/>
              </p:ext>
            </p:extLst>
          </p:nvPr>
        </p:nvGraphicFramePr>
        <p:xfrm>
          <a:off x="585459" y="1419332"/>
          <a:ext cx="10013821" cy="1499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369">
                  <a:extLst>
                    <a:ext uri="{9D8B030D-6E8A-4147-A177-3AD203B41FA5}">
                      <a16:colId xmlns:a16="http://schemas.microsoft.com/office/drawing/2014/main" val="983111051"/>
                    </a:ext>
                  </a:extLst>
                </a:gridCol>
                <a:gridCol w="8733452">
                  <a:extLst>
                    <a:ext uri="{9D8B030D-6E8A-4147-A177-3AD203B41FA5}">
                      <a16:colId xmlns:a16="http://schemas.microsoft.com/office/drawing/2014/main" val="3654222097"/>
                    </a:ext>
                  </a:extLst>
                </a:gridCol>
              </a:tblGrid>
              <a:tr h="499682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343433"/>
                          </a:solidFill>
                        </a:rPr>
                        <a:t>Two reasonable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23162"/>
                  </a:ext>
                </a:extLst>
              </a:tr>
              <a:tr h="4996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343433"/>
                          </a:solidFill>
                        </a:rPr>
                        <a:t>1. 20% female fund managers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37205"/>
                  </a:ext>
                </a:extLst>
              </a:tr>
              <a:tr h="4996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43433"/>
                          </a:solidFill>
                        </a:rPr>
                        <a:t>2. Reducing 2019 gender pay gaps by a third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81972"/>
                  </a:ext>
                </a:extLst>
              </a:tr>
            </a:tbl>
          </a:graphicData>
        </a:graphic>
      </p:graphicFrame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994E8063-676E-4654-8B7D-EECBF9AD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13" y="1888404"/>
            <a:ext cx="981538" cy="981538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8292844-878D-4400-86A6-89224D829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34281"/>
              </p:ext>
            </p:extLst>
          </p:nvPr>
        </p:nvGraphicFramePr>
        <p:xfrm>
          <a:off x="473492" y="2945972"/>
          <a:ext cx="10013821" cy="1499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369">
                  <a:extLst>
                    <a:ext uri="{9D8B030D-6E8A-4147-A177-3AD203B41FA5}">
                      <a16:colId xmlns:a16="http://schemas.microsoft.com/office/drawing/2014/main" val="983111051"/>
                    </a:ext>
                  </a:extLst>
                </a:gridCol>
                <a:gridCol w="8733452">
                  <a:extLst>
                    <a:ext uri="{9D8B030D-6E8A-4147-A177-3AD203B41FA5}">
                      <a16:colId xmlns:a16="http://schemas.microsoft.com/office/drawing/2014/main" val="3654222097"/>
                    </a:ext>
                  </a:extLst>
                </a:gridCol>
              </a:tblGrid>
              <a:tr h="499682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rgbClr val="343433"/>
                          </a:solidFill>
                        </a:rPr>
                        <a:t>The reality is the goals look a stretch</a:t>
                      </a:r>
                      <a:endParaRPr lang="en-GB" sz="2400" b="1" kern="1200" dirty="0">
                        <a:solidFill>
                          <a:srgbClr val="3434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42958"/>
                  </a:ext>
                </a:extLst>
              </a:tr>
              <a:tr h="4996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343433"/>
                          </a:solidFill>
                        </a:rPr>
                        <a:t>The proportion of female fund managers has fallen to 11.2% from 14% 20 years ago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00828"/>
                  </a:ext>
                </a:extLst>
              </a:tr>
              <a:tr h="4996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343433"/>
                          </a:solidFill>
                        </a:rPr>
                        <a:t>The gender pay gaps have narrowed slightly in Year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24694"/>
                  </a:ext>
                </a:extLst>
              </a:tr>
            </a:tbl>
          </a:graphicData>
        </a:graphic>
      </p:graphicFrame>
      <p:pic>
        <p:nvPicPr>
          <p:cNvPr id="8" name="Picture 2" descr="98 Uphill struggle Vector Images, Uphill struggle Illustrations |  Depositphotos">
            <a:extLst>
              <a:ext uri="{FF2B5EF4-FFF2-40B4-BE49-F238E27FC236}">
                <a16:creationId xmlns:a16="http://schemas.microsoft.com/office/drawing/2014/main" id="{C1194EAA-5CFD-43AB-85E2-997BFFDCB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26644" r="17309" b="23726"/>
          <a:stretch/>
        </p:blipFill>
        <p:spPr bwMode="auto">
          <a:xfrm>
            <a:off x="520147" y="3391417"/>
            <a:ext cx="1176698" cy="9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13F0C69-CB7B-4292-9808-05627B3E9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3273"/>
              </p:ext>
            </p:extLst>
          </p:nvPr>
        </p:nvGraphicFramePr>
        <p:xfrm>
          <a:off x="473492" y="4433186"/>
          <a:ext cx="10013821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369">
                  <a:extLst>
                    <a:ext uri="{9D8B030D-6E8A-4147-A177-3AD203B41FA5}">
                      <a16:colId xmlns:a16="http://schemas.microsoft.com/office/drawing/2014/main" val="983111051"/>
                    </a:ext>
                  </a:extLst>
                </a:gridCol>
                <a:gridCol w="8733452">
                  <a:extLst>
                    <a:ext uri="{9D8B030D-6E8A-4147-A177-3AD203B41FA5}">
                      <a16:colId xmlns:a16="http://schemas.microsoft.com/office/drawing/2014/main" val="3654222097"/>
                    </a:ext>
                  </a:extLst>
                </a:gridCol>
              </a:tblGrid>
              <a:tr h="4996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kern="1200" dirty="0">
                        <a:solidFill>
                          <a:srgbClr val="343433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rgbClr val="343433"/>
                          </a:solidFill>
                        </a:rPr>
                        <a:t>The plan: systematically create Gender Balance by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kern="1200" dirty="0">
                        <a:solidFill>
                          <a:srgbClr val="343433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kern="1200" dirty="0">
                        <a:solidFill>
                          <a:srgbClr val="3434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67639"/>
                  </a:ext>
                </a:extLst>
              </a:tr>
            </a:tbl>
          </a:graphicData>
        </a:graphic>
      </p:graphicFrame>
      <p:pic>
        <p:nvPicPr>
          <p:cNvPr id="11" name="Graphic 10" descr="Person with idea with solid fill">
            <a:extLst>
              <a:ext uri="{FF2B5EF4-FFF2-40B4-BE49-F238E27FC236}">
                <a16:creationId xmlns:a16="http://schemas.microsoft.com/office/drawing/2014/main" id="{C808C653-17AF-4AD8-8BCD-43A7F58E4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291" y="4668527"/>
            <a:ext cx="914400" cy="914400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EA13DA1B-2597-7F4F-B70D-66CB987D9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467" y="1403324"/>
            <a:ext cx="1560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9E5BA81-C896-4C1F-92DD-704D1745D699}"/>
              </a:ext>
            </a:extLst>
          </p:cNvPr>
          <p:cNvGraphicFramePr>
            <a:graphicFrameLocks noGrp="1"/>
          </p:cNvGraphicFramePr>
          <p:nvPr/>
        </p:nvGraphicFramePr>
        <p:xfrm>
          <a:off x="961052" y="1530227"/>
          <a:ext cx="10142373" cy="401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791">
                  <a:extLst>
                    <a:ext uri="{9D8B030D-6E8A-4147-A177-3AD203B41FA5}">
                      <a16:colId xmlns:a16="http://schemas.microsoft.com/office/drawing/2014/main" val="4176354254"/>
                    </a:ext>
                  </a:extLst>
                </a:gridCol>
                <a:gridCol w="3380791">
                  <a:extLst>
                    <a:ext uri="{9D8B030D-6E8A-4147-A177-3AD203B41FA5}">
                      <a16:colId xmlns:a16="http://schemas.microsoft.com/office/drawing/2014/main" val="1700613432"/>
                    </a:ext>
                  </a:extLst>
                </a:gridCol>
                <a:gridCol w="3380791">
                  <a:extLst>
                    <a:ext uri="{9D8B030D-6E8A-4147-A177-3AD203B41FA5}">
                      <a16:colId xmlns:a16="http://schemas.microsoft.com/office/drawing/2014/main" val="475965922"/>
                    </a:ext>
                  </a:extLst>
                </a:gridCol>
              </a:tblGrid>
              <a:tr h="20060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5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89420"/>
                  </a:ext>
                </a:extLst>
              </a:tr>
              <a:tr h="20060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18080"/>
                  </a:ext>
                </a:extLst>
              </a:tr>
            </a:tbl>
          </a:graphicData>
        </a:graphic>
      </p:graphicFrame>
      <p:pic>
        <p:nvPicPr>
          <p:cNvPr id="4" name="Graphic 3" descr="City with solid fill">
            <a:extLst>
              <a:ext uri="{FF2B5EF4-FFF2-40B4-BE49-F238E27FC236}">
                <a16:creationId xmlns:a16="http://schemas.microsoft.com/office/drawing/2014/main" id="{13BE4937-32B0-4676-949F-2289A5BE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766" y="1922114"/>
            <a:ext cx="1333117" cy="1333117"/>
          </a:xfrm>
          <a:prstGeom prst="rect">
            <a:avLst/>
          </a:prstGeom>
        </p:spPr>
      </p:pic>
      <p:pic>
        <p:nvPicPr>
          <p:cNvPr id="5" name="Graphic 4" descr="Group success with solid fill">
            <a:extLst>
              <a:ext uri="{FF2B5EF4-FFF2-40B4-BE49-F238E27FC236}">
                <a16:creationId xmlns:a16="http://schemas.microsoft.com/office/drawing/2014/main" id="{7C0B930D-011B-4303-A4D8-3D61D313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766" y="3890292"/>
            <a:ext cx="1333116" cy="1333116"/>
          </a:xfrm>
          <a:prstGeom prst="rect">
            <a:avLst/>
          </a:prstGeom>
        </p:spPr>
      </p:pic>
      <p:pic>
        <p:nvPicPr>
          <p:cNvPr id="6" name="Graphic 5" descr="Clipboard Badge with solid fill">
            <a:extLst>
              <a:ext uri="{FF2B5EF4-FFF2-40B4-BE49-F238E27FC236}">
                <a16:creationId xmlns:a16="http://schemas.microsoft.com/office/drawing/2014/main" id="{BD7FEAC9-40AA-4246-A50F-05862E2F3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6602" y="1922113"/>
            <a:ext cx="1265257" cy="1265257"/>
          </a:xfrm>
          <a:prstGeom prst="rect">
            <a:avLst/>
          </a:prstGeom>
        </p:spPr>
      </p:pic>
      <p:pic>
        <p:nvPicPr>
          <p:cNvPr id="7" name="Picture 2" descr="Ethnicity Icons - Download Free Vector Icons | Noun Project">
            <a:extLst>
              <a:ext uri="{FF2B5EF4-FFF2-40B4-BE49-F238E27FC236}">
                <a16:creationId xmlns:a16="http://schemas.microsoft.com/office/drawing/2014/main" id="{7DF200C2-A3B3-4737-9000-31928C44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602" y="3793857"/>
            <a:ext cx="1333116" cy="13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615D0-E3D3-4CBD-9E0E-C088ED6C84FD}"/>
              </a:ext>
            </a:extLst>
          </p:cNvPr>
          <p:cNvSpPr txBox="1"/>
          <p:nvPr/>
        </p:nvSpPr>
        <p:spPr>
          <a:xfrm>
            <a:off x="2495883" y="2234729"/>
            <a:ext cx="159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 participant firms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E8A7A-FBF8-4B67-88C9-FAA7B9767FCC}"/>
              </a:ext>
            </a:extLst>
          </p:cNvPr>
          <p:cNvSpPr txBox="1"/>
          <p:nvPr/>
        </p:nvSpPr>
        <p:spPr>
          <a:xfrm>
            <a:off x="2515606" y="4103959"/>
            <a:ext cx="1421912" cy="915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11 Returners received placements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E06B6-33AC-436C-9FBC-7E92FC217ED4}"/>
              </a:ext>
            </a:extLst>
          </p:cNvPr>
          <p:cNvSpPr txBox="1"/>
          <p:nvPr/>
        </p:nvSpPr>
        <p:spPr>
          <a:xfrm>
            <a:off x="9143223" y="2050063"/>
            <a:ext cx="1440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9 hired into permanent roles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5DE7B-7932-494D-8440-EEE00BBE821B}"/>
              </a:ext>
            </a:extLst>
          </p:cNvPr>
          <p:cNvSpPr txBox="1"/>
          <p:nvPr/>
        </p:nvSpPr>
        <p:spPr>
          <a:xfrm>
            <a:off x="9312818" y="4102234"/>
            <a:ext cx="1270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36% ethnically diverse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22D1E1-AA48-4C9D-AC03-4FE26C47B4A2}"/>
              </a:ext>
            </a:extLst>
          </p:cNvPr>
          <p:cNvSpPr txBox="1">
            <a:spLocks/>
          </p:cNvSpPr>
          <p:nvPr/>
        </p:nvSpPr>
        <p:spPr>
          <a:xfrm>
            <a:off x="547254" y="4193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343433"/>
                </a:solidFill>
              </a:rPr>
              <a:t>Cross-Company Returners Programme</a:t>
            </a:r>
          </a:p>
          <a:p>
            <a:r>
              <a:rPr lang="en-GB" sz="2000" dirty="0">
                <a:solidFill>
                  <a:srgbClr val="343433"/>
                </a:solidFill>
              </a:rPr>
              <a:t> In partnership with </a:t>
            </a:r>
            <a:r>
              <a:rPr lang="en-GB" sz="2000" b="1" dirty="0">
                <a:solidFill>
                  <a:srgbClr val="00B050"/>
                </a:solidFill>
              </a:rPr>
              <a:t>Women Returners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A68D19BA-B03E-405A-A0AA-35F33E7EA01D}"/>
              </a:ext>
            </a:extLst>
          </p:cNvPr>
          <p:cNvSpPr/>
          <p:nvPr/>
        </p:nvSpPr>
        <p:spPr>
          <a:xfrm>
            <a:off x="3692503" y="1658121"/>
            <a:ext cx="4423932" cy="3693181"/>
          </a:xfrm>
          <a:prstGeom prst="diamond">
            <a:avLst/>
          </a:prstGeom>
          <a:solidFill>
            <a:srgbClr val="2F8EA1"/>
          </a:solidFill>
          <a:ln>
            <a:solidFill>
              <a:srgbClr val="2F8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2020</a:t>
            </a:r>
          </a:p>
        </p:txBody>
      </p:sp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AF6BBDFE-939E-4D36-BFF9-5A98B959D7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1346" y="2309987"/>
            <a:ext cx="1265256" cy="1265256"/>
          </a:xfrm>
          <a:prstGeom prst="rect">
            <a:avLst/>
          </a:prstGeom>
        </p:spPr>
      </p:pic>
      <p:sp>
        <p:nvSpPr>
          <p:cNvPr id="20" name="Diamond 19">
            <a:extLst>
              <a:ext uri="{FF2B5EF4-FFF2-40B4-BE49-F238E27FC236}">
                <a16:creationId xmlns:a16="http://schemas.microsoft.com/office/drawing/2014/main" id="{435ECF24-FE20-4A77-9B22-153D3AA5DF72}"/>
              </a:ext>
            </a:extLst>
          </p:cNvPr>
          <p:cNvSpPr/>
          <p:nvPr/>
        </p:nvSpPr>
        <p:spPr>
          <a:xfrm>
            <a:off x="3709053" y="1658121"/>
            <a:ext cx="4423932" cy="3693181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2021</a:t>
            </a:r>
          </a:p>
        </p:txBody>
      </p:sp>
      <p:pic>
        <p:nvPicPr>
          <p:cNvPr id="21" name="Graphic 20" descr="Daily calendar with solid fill">
            <a:extLst>
              <a:ext uri="{FF2B5EF4-FFF2-40B4-BE49-F238E27FC236}">
                <a16:creationId xmlns:a16="http://schemas.microsoft.com/office/drawing/2014/main" id="{BA521F2B-6652-4A34-81C6-4D8A36632A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7896" y="2337679"/>
            <a:ext cx="1265256" cy="12652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C83DD5-8550-445C-9053-9B1C306C4410}"/>
              </a:ext>
            </a:extLst>
          </p:cNvPr>
          <p:cNvSpPr txBox="1"/>
          <p:nvPr/>
        </p:nvSpPr>
        <p:spPr>
          <a:xfrm>
            <a:off x="2495883" y="2258712"/>
            <a:ext cx="159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 participant firms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FB81-BA68-4B4D-8B02-C399604746FF}"/>
              </a:ext>
            </a:extLst>
          </p:cNvPr>
          <p:cNvSpPr txBox="1"/>
          <p:nvPr/>
        </p:nvSpPr>
        <p:spPr>
          <a:xfrm>
            <a:off x="2491890" y="4124591"/>
            <a:ext cx="1421912" cy="915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18 Returners received placements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4644F3-4768-48BC-8D36-0E15643C22A2}"/>
              </a:ext>
            </a:extLst>
          </p:cNvPr>
          <p:cNvSpPr txBox="1"/>
          <p:nvPr/>
        </p:nvSpPr>
        <p:spPr>
          <a:xfrm>
            <a:off x="9123737" y="2059122"/>
            <a:ext cx="1440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15 hired into permanent roles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7E146-271F-48B2-9C42-7810CB2E8F70}"/>
              </a:ext>
            </a:extLst>
          </p:cNvPr>
          <p:cNvSpPr txBox="1"/>
          <p:nvPr/>
        </p:nvSpPr>
        <p:spPr>
          <a:xfrm>
            <a:off x="9293332" y="4111293"/>
            <a:ext cx="1270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55% ethnically diverse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C011BDAE-1B01-4825-A58A-61FCC847D34D}"/>
              </a:ext>
            </a:extLst>
          </p:cNvPr>
          <p:cNvSpPr/>
          <p:nvPr/>
        </p:nvSpPr>
        <p:spPr>
          <a:xfrm>
            <a:off x="3725603" y="1658121"/>
            <a:ext cx="4423932" cy="3693181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2022</a:t>
            </a:r>
          </a:p>
        </p:txBody>
      </p:sp>
      <p:pic>
        <p:nvPicPr>
          <p:cNvPr id="27" name="Graphic 26" descr="Daily calendar with solid fill">
            <a:extLst>
              <a:ext uri="{FF2B5EF4-FFF2-40B4-BE49-F238E27FC236}">
                <a16:creationId xmlns:a16="http://schemas.microsoft.com/office/drawing/2014/main" id="{B8C3E76C-2FB4-4466-9818-40981C6F6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4446" y="2337679"/>
            <a:ext cx="1265256" cy="1265256"/>
          </a:xfrm>
          <a:prstGeom prst="rect">
            <a:avLst/>
          </a:prstGeom>
        </p:spPr>
      </p:pic>
      <p:pic>
        <p:nvPicPr>
          <p:cNvPr id="28" name="Graphic 27" descr="City with solid fill">
            <a:extLst>
              <a:ext uri="{FF2B5EF4-FFF2-40B4-BE49-F238E27FC236}">
                <a16:creationId xmlns:a16="http://schemas.microsoft.com/office/drawing/2014/main" id="{B1ED3E9C-6B3A-4929-B254-62404CC0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717" y="2904750"/>
            <a:ext cx="1333117" cy="13331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DF85DF-D86A-434F-9F0B-BD73CC6C2CD8}"/>
              </a:ext>
            </a:extLst>
          </p:cNvPr>
          <p:cNvSpPr txBox="1"/>
          <p:nvPr/>
        </p:nvSpPr>
        <p:spPr>
          <a:xfrm>
            <a:off x="2289847" y="3042133"/>
            <a:ext cx="159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 participant firms signed up so far…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B9700-200A-46FA-97E4-B0C7D667718C}"/>
              </a:ext>
            </a:extLst>
          </p:cNvPr>
          <p:cNvSpPr txBox="1"/>
          <p:nvPr/>
        </p:nvSpPr>
        <p:spPr>
          <a:xfrm>
            <a:off x="8067101" y="3625660"/>
            <a:ext cx="3446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Time to get involved…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For more information and </a:t>
            </a:r>
          </a:p>
          <a:p>
            <a:r>
              <a:rPr lang="en-GB" b="1" dirty="0"/>
              <a:t>to sign up, contact: </a:t>
            </a:r>
            <a:r>
              <a:rPr lang="en-GB" b="1" dirty="0" err="1"/>
              <a:t>info@diversityproject.com</a:t>
            </a:r>
            <a:endParaRPr lang="en-GB" b="1" dirty="0"/>
          </a:p>
        </p:txBody>
      </p:sp>
      <p:pic>
        <p:nvPicPr>
          <p:cNvPr id="31" name="Graphic 30" descr="Clipboard with solid fill">
            <a:extLst>
              <a:ext uri="{FF2B5EF4-FFF2-40B4-BE49-F238E27FC236}">
                <a16:creationId xmlns:a16="http://schemas.microsoft.com/office/drawing/2014/main" id="{1B49BFDE-FBD5-49F7-AA76-78234AB6DD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0695" y="1885080"/>
            <a:ext cx="1072687" cy="107268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9581F6F-0B90-4E01-8C8E-E5DF284B8D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3223" y="5835995"/>
            <a:ext cx="1381811" cy="8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8" grpId="0" animBg="1"/>
      <p:bldP spid="20" grpId="0" animBg="1"/>
      <p:bldP spid="20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179</Words>
  <Application>Microsoft Macintosh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Scott</dc:creator>
  <cp:lastModifiedBy>Linda Russheim</cp:lastModifiedBy>
  <cp:revision>66</cp:revision>
  <dcterms:created xsi:type="dcterms:W3CDTF">2020-09-22T11:55:24Z</dcterms:created>
  <dcterms:modified xsi:type="dcterms:W3CDTF">2021-11-23T17:50:37Z</dcterms:modified>
</cp:coreProperties>
</file>