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4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7961EC-0D87-A847-B9A3-9CD215D7EBC3}">
          <p14:sldIdLst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82"/>
  </p:normalViewPr>
  <p:slideViewPr>
    <p:cSldViewPr snapToGrid="0" snapToObjects="1">
      <p:cViewPr varScale="1">
        <p:scale>
          <a:sx n="82" d="100"/>
          <a:sy n="82" d="100"/>
        </p:scale>
        <p:origin x="-12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449A1-4B72-4652-A12D-A807196C888E}" type="datetimeFigureOut">
              <a:rPr lang="en-GB" smtClean="0"/>
              <a:t>09/11/20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32BB5-0412-4659-ACF1-77F31096B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6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189 bits</a:t>
            </a:r>
            <a:r>
              <a:rPr lang="en-US" baseline="0" dirty="0" smtClean="0"/>
              <a:t> of information added to the DP website</a:t>
            </a:r>
          </a:p>
          <a:p>
            <a:r>
              <a:rPr lang="en-US" baseline="0" dirty="0" smtClean="0"/>
              <a:t>370 social media posts on LinkedIn and Twitter</a:t>
            </a:r>
          </a:p>
          <a:p>
            <a:r>
              <a:rPr lang="en-US" baseline="0" dirty="0" smtClean="0"/>
              <a:t>Just under 70 press releases and pieces of coverage</a:t>
            </a:r>
          </a:p>
          <a:p>
            <a:r>
              <a:rPr lang="en-US" baseline="0" dirty="0" smtClean="0"/>
              <a:t>7 </a:t>
            </a:r>
            <a:r>
              <a:rPr lang="en-US" baseline="0" dirty="0" err="1" smtClean="0"/>
              <a:t>enewsletter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D6C01-A5B3-3341-86E1-D97695B30A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4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847226-B1BF-1145-BAAF-95909FB8B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D6F0FE-CA50-CB49-9809-FC2ECF6A6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E5273D-561E-D044-B357-58AA709C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59643A-CB38-D640-B8F9-631AEB81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FB1264-E196-6C48-AEF4-49483A83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D8A5017E-6891-444D-B6DB-25D9D2A82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46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409A6A4-E35A-0445-A973-26DB3A4F09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7513" y="-549628"/>
            <a:ext cx="4737100" cy="2832100"/>
          </a:xfrm>
          <a:prstGeom prst="rect">
            <a:avLst/>
          </a:prstGeom>
        </p:spPr>
      </p:pic>
      <p:pic>
        <p:nvPicPr>
          <p:cNvPr id="11" name="Picture 1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4E485122-8912-F143-9DE7-C8EC7B575A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4900" y="6111472"/>
            <a:ext cx="4737100" cy="6985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77E2467-8263-7B41-A6B3-933A3AADB0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61082" y="2108213"/>
            <a:ext cx="4346431" cy="25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DE5B569F-7249-CA43-A804-94842E2DB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B88C2698-D026-964A-BDD0-5176703DD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3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D02F4-43CF-5A44-B320-78B1081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10040-7252-CA43-9CF8-8C3788740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3B8F8D-74B5-C34D-A6F3-0EB038A5B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9D3F3C-E01B-8241-A8F9-924DF18C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63A58-CFEC-924F-A314-30F7B0D0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9DFAB9-DAD9-4A49-AEA6-FC6D83B0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32755-08F6-9540-A2AC-57638852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4287BC-F76A-5649-9F23-A5EEF5EE6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C0A1B4-2B72-674C-BA76-E7AF4FA33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CF1EBF-2375-BA4B-B538-52A1504E3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F96AC0-BFE8-BD41-B181-7C322A717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967B50-CA08-7249-BBA7-9CBD07B4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49A1E9D-7961-3D42-8AA8-0F07AE3F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4B979D-67F8-184D-B8EC-FD2E443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6DAB3-36F9-C34E-8B29-6DD1AB94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20A8EA-A04F-524F-BCFC-2F3245D9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A62DCB-6AF0-2B44-B26E-5E9C293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915C24-BEFB-514D-90D9-5354D771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34C8DC-1BE6-0645-B4BA-7D2C0B3F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32B3A9-1B80-2540-9DD5-5361E722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3A70B9-59F0-AA4E-A66E-9F445376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CAB16-4A20-5941-A052-7DC0FF64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81F1A2-3F23-C547-B1D6-6427FD9F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4C89D2-C817-4543-95F3-16BF6550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50C801-FC6A-4D4C-9B77-00F37D33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6CFB86-42EF-9F4D-9832-D0FDC4AB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47FDBD-D2F1-4F4C-991F-BC38CEAE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3DB14-B248-F545-BB24-62127275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6F1F3A-EA6D-504C-BA80-C5C92AB25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9F67E6-C8C0-E24C-AC68-5E980DEF8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1D502D-9EE9-BB4F-BF1D-608AF0D9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1D2CEF-40ED-3545-8C9A-D3985E62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108C5D-5AD0-3A4B-8D50-E64D22F8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8FF47-3801-3E40-80BF-CA58D4D4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0207A2-D3A9-E949-A3F9-7481F3A7C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8768B8-A6D7-144B-8CDA-7EBA73D3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F2E857-83B1-2741-B8E0-CA9D326F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3E5F30-F9C9-934F-B29C-D889D193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C93B697-98D5-AB4A-99E0-CFA615391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6E31A5-D8E7-B444-892B-F0F94C45C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BF5E5C-72EF-6E49-B8D6-F18829BA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075771-B40F-3046-9A89-FA28F74BF6FC}" type="datetimeFigureOut">
              <a:rPr lang="en-US" smtClean="0"/>
              <a:t>09/11/20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A6D7BA-0DA0-9944-8291-EEF74FF9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0D0EC8-AA51-ED4B-BE8B-F87B0132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431A-8B99-0843-A178-DAD57612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0C5D2DF3-5070-8A4F-ABBF-5016744B3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46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6D85EC5-E09E-0142-A884-7E755C3ED0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7513" y="-549628"/>
            <a:ext cx="4737100" cy="2832100"/>
          </a:xfrm>
          <a:prstGeom prst="rect">
            <a:avLst/>
          </a:prstGeom>
        </p:spPr>
      </p:pic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F2BE425D-4D18-DD46-B865-D99B8A351C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54900" y="6111472"/>
            <a:ext cx="4737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6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E2BA17-C848-A94F-A780-787BA364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C094C2-A7F6-B346-8439-65C5A70F3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053C83-42EB-B64A-B2FC-276737BAF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FC20C4-9DF3-B842-9ED2-34041631C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525291-B968-C24A-83F8-1605B2D12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5150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5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07791921-A3AD-5A44-B3FA-017F5ACC8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ns face&#10;&#10;Description automatically generated">
            <a:extLst>
              <a:ext uri="{FF2B5EF4-FFF2-40B4-BE49-F238E27FC236}">
                <a16:creationId xmlns:a16="http://schemas.microsoft.com/office/drawing/2014/main" xmlns="" id="{DEE50590-92D7-1A47-B005-6A9CE56FE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9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3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1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4" Type="http://schemas.openxmlformats.org/officeDocument/2006/relationships/image" Target="../media/image26.jpe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jpeg"/><Relationship Id="rId63" Type="http://schemas.openxmlformats.org/officeDocument/2006/relationships/image" Target="../media/image75.png"/><Relationship Id="rId64" Type="http://schemas.openxmlformats.org/officeDocument/2006/relationships/image" Target="../media/image76.png"/><Relationship Id="rId65" Type="http://schemas.openxmlformats.org/officeDocument/2006/relationships/image" Target="../media/image77.png"/><Relationship Id="rId66" Type="http://schemas.openxmlformats.org/officeDocument/2006/relationships/image" Target="../media/image78.png"/><Relationship Id="rId67" Type="http://schemas.openxmlformats.org/officeDocument/2006/relationships/image" Target="../media/image79.png"/><Relationship Id="rId68" Type="http://schemas.openxmlformats.org/officeDocument/2006/relationships/image" Target="../media/image80.png"/><Relationship Id="rId69" Type="http://schemas.openxmlformats.org/officeDocument/2006/relationships/image" Target="../media/image81.png"/><Relationship Id="rId50" Type="http://schemas.openxmlformats.org/officeDocument/2006/relationships/image" Target="../media/image62.png"/><Relationship Id="rId51" Type="http://schemas.openxmlformats.org/officeDocument/2006/relationships/image" Target="../media/image63.png"/><Relationship Id="rId52" Type="http://schemas.openxmlformats.org/officeDocument/2006/relationships/image" Target="../media/image64.png"/><Relationship Id="rId53" Type="http://schemas.openxmlformats.org/officeDocument/2006/relationships/image" Target="../media/image65.png"/><Relationship Id="rId54" Type="http://schemas.openxmlformats.org/officeDocument/2006/relationships/image" Target="../media/image66.png"/><Relationship Id="rId55" Type="http://schemas.openxmlformats.org/officeDocument/2006/relationships/image" Target="../media/image67.png"/><Relationship Id="rId56" Type="http://schemas.openxmlformats.org/officeDocument/2006/relationships/image" Target="../media/image68.png"/><Relationship Id="rId57" Type="http://schemas.openxmlformats.org/officeDocument/2006/relationships/image" Target="../media/image69.png"/><Relationship Id="rId58" Type="http://schemas.openxmlformats.org/officeDocument/2006/relationships/image" Target="../media/image70.png"/><Relationship Id="rId59" Type="http://schemas.openxmlformats.org/officeDocument/2006/relationships/image" Target="../media/image71.png"/><Relationship Id="rId40" Type="http://schemas.openxmlformats.org/officeDocument/2006/relationships/image" Target="../media/image52.png"/><Relationship Id="rId41" Type="http://schemas.openxmlformats.org/officeDocument/2006/relationships/image" Target="../media/image53.png"/><Relationship Id="rId42" Type="http://schemas.openxmlformats.org/officeDocument/2006/relationships/image" Target="../media/image54.png"/><Relationship Id="rId43" Type="http://schemas.openxmlformats.org/officeDocument/2006/relationships/image" Target="../media/image55.png"/><Relationship Id="rId44" Type="http://schemas.openxmlformats.org/officeDocument/2006/relationships/image" Target="../media/image56.png"/><Relationship Id="rId45" Type="http://schemas.openxmlformats.org/officeDocument/2006/relationships/image" Target="../media/image57.png"/><Relationship Id="rId46" Type="http://schemas.openxmlformats.org/officeDocument/2006/relationships/image" Target="../media/image58.png"/><Relationship Id="rId47" Type="http://schemas.openxmlformats.org/officeDocument/2006/relationships/image" Target="../media/image59.png"/><Relationship Id="rId48" Type="http://schemas.openxmlformats.org/officeDocument/2006/relationships/image" Target="../media/image60.png"/><Relationship Id="rId49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gif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gif"/><Relationship Id="rId9" Type="http://schemas.openxmlformats.org/officeDocument/2006/relationships/image" Target="../media/image21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32" Type="http://schemas.openxmlformats.org/officeDocument/2006/relationships/image" Target="../media/image44.png"/><Relationship Id="rId33" Type="http://schemas.openxmlformats.org/officeDocument/2006/relationships/image" Target="../media/image45.png"/><Relationship Id="rId34" Type="http://schemas.openxmlformats.org/officeDocument/2006/relationships/image" Target="../media/image46.png"/><Relationship Id="rId35" Type="http://schemas.openxmlformats.org/officeDocument/2006/relationships/image" Target="../media/image47.png"/><Relationship Id="rId36" Type="http://schemas.openxmlformats.org/officeDocument/2006/relationships/image" Target="../media/image48.png"/><Relationship Id="rId37" Type="http://schemas.openxmlformats.org/officeDocument/2006/relationships/image" Target="../media/image49.png"/><Relationship Id="rId38" Type="http://schemas.openxmlformats.org/officeDocument/2006/relationships/image" Target="../media/image50.png"/><Relationship Id="rId39" Type="http://schemas.openxmlformats.org/officeDocument/2006/relationships/image" Target="../media/image51.png"/><Relationship Id="rId20" Type="http://schemas.openxmlformats.org/officeDocument/2006/relationships/image" Target="../media/image32.png"/><Relationship Id="rId21" Type="http://schemas.openxmlformats.org/officeDocument/2006/relationships/image" Target="../media/image33.jpeg"/><Relationship Id="rId22" Type="http://schemas.openxmlformats.org/officeDocument/2006/relationships/image" Target="../media/image34.png"/><Relationship Id="rId23" Type="http://schemas.openxmlformats.org/officeDocument/2006/relationships/image" Target="../media/image35.jp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jpe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60" Type="http://schemas.openxmlformats.org/officeDocument/2006/relationships/image" Target="../media/image72.png"/><Relationship Id="rId61" Type="http://schemas.openxmlformats.org/officeDocument/2006/relationships/image" Target="../media/image73.png"/><Relationship Id="rId62" Type="http://schemas.openxmlformats.org/officeDocument/2006/relationships/image" Target="../media/image74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67" Type="http://schemas.openxmlformats.org/officeDocument/2006/relationships/image" Target="../media/image79.svg"/><Relationship Id="rId68" Type="http://schemas.openxmlformats.org/officeDocument/2006/relationships/image" Target="../media/image98.png"/><Relationship Id="rId69" Type="http://schemas.openxmlformats.org/officeDocument/2006/relationships/image" Target="../media/image81.svg"/><Relationship Id="rId50" Type="http://schemas.openxmlformats.org/officeDocument/2006/relationships/image" Target="../media/image91.png"/><Relationship Id="rId51" Type="http://schemas.openxmlformats.org/officeDocument/2006/relationships/image" Target="../media/image63.svg"/><Relationship Id="rId52" Type="http://schemas.openxmlformats.org/officeDocument/2006/relationships/image" Target="../media/image92.png"/><Relationship Id="rId53" Type="http://schemas.openxmlformats.org/officeDocument/2006/relationships/image" Target="../media/image65.svg"/><Relationship Id="rId54" Type="http://schemas.openxmlformats.org/officeDocument/2006/relationships/image" Target="../media/image93.png"/><Relationship Id="rId57" Type="http://schemas.openxmlformats.org/officeDocument/2006/relationships/image" Target="../media/image69.svg"/><Relationship Id="rId58" Type="http://schemas.openxmlformats.org/officeDocument/2006/relationships/image" Target="../media/image94.png"/><Relationship Id="rId59" Type="http://schemas.openxmlformats.org/officeDocument/2006/relationships/image" Target="../media/image71.svg"/><Relationship Id="rId90" Type="http://schemas.openxmlformats.org/officeDocument/2006/relationships/image" Target="../media/image112.png"/><Relationship Id="rId91" Type="http://schemas.openxmlformats.org/officeDocument/2006/relationships/image" Target="../media/image113.png"/><Relationship Id="rId92" Type="http://schemas.openxmlformats.org/officeDocument/2006/relationships/image" Target="../media/image114.png"/><Relationship Id="rId40" Type="http://schemas.openxmlformats.org/officeDocument/2006/relationships/image" Target="../media/image88.png"/><Relationship Id="rId41" Type="http://schemas.openxmlformats.org/officeDocument/2006/relationships/image" Target="../media/image53.svg"/><Relationship Id="rId42" Type="http://schemas.openxmlformats.org/officeDocument/2006/relationships/image" Target="../media/image89.png"/><Relationship Id="rId93" Type="http://schemas.openxmlformats.org/officeDocument/2006/relationships/image" Target="../media/image115.png"/><Relationship Id="rId94" Type="http://schemas.openxmlformats.org/officeDocument/2006/relationships/image" Target="../media/image116.png"/><Relationship Id="rId45" Type="http://schemas.openxmlformats.org/officeDocument/2006/relationships/image" Target="../media/image57.svg"/><Relationship Id="rId46" Type="http://schemas.openxmlformats.org/officeDocument/2006/relationships/image" Target="../media/image90.png"/><Relationship Id="rId47" Type="http://schemas.openxmlformats.org/officeDocument/2006/relationships/image" Target="../media/image59.svg"/><Relationship Id="rId95" Type="http://schemas.openxmlformats.org/officeDocument/2006/relationships/image" Target="../media/image117.png"/><Relationship Id="rId49" Type="http://schemas.openxmlformats.org/officeDocument/2006/relationships/image" Target="../media/image61.svg"/><Relationship Id="rId96" Type="http://schemas.openxmlformats.org/officeDocument/2006/relationships/image" Target="../media/image118.png"/><Relationship Id="rId97" Type="http://schemas.openxmlformats.org/officeDocument/2006/relationships/image" Target="../media/image119.png"/><Relationship Id="rId98" Type="http://schemas.openxmlformats.org/officeDocument/2006/relationships/image" Target="../media/image120.png"/><Relationship Id="rId99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.jpeg"/><Relationship Id="rId3" Type="http://schemas.openxmlformats.org/officeDocument/2006/relationships/image" Target="../media/image83.png"/><Relationship Id="rId4" Type="http://schemas.openxmlformats.org/officeDocument/2006/relationships/image" Target="../media/image84.jpeg"/><Relationship Id="rId5" Type="http://schemas.openxmlformats.org/officeDocument/2006/relationships/image" Target="../media/image85.jp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0" Type="http://schemas.openxmlformats.org/officeDocument/2006/relationships/image" Target="../media/image91.svg"/><Relationship Id="rId81" Type="http://schemas.openxmlformats.org/officeDocument/2006/relationships/image" Target="../media/image105.png"/><Relationship Id="rId82" Type="http://schemas.openxmlformats.org/officeDocument/2006/relationships/image" Target="../media/image93.svg"/><Relationship Id="rId83" Type="http://schemas.openxmlformats.org/officeDocument/2006/relationships/image" Target="../media/image106.png"/><Relationship Id="rId84" Type="http://schemas.openxmlformats.org/officeDocument/2006/relationships/image" Target="../media/image95.svg"/><Relationship Id="rId85" Type="http://schemas.openxmlformats.org/officeDocument/2006/relationships/image" Target="../media/image107.png"/><Relationship Id="rId86" Type="http://schemas.openxmlformats.org/officeDocument/2006/relationships/image" Target="../media/image108.png"/><Relationship Id="rId87" Type="http://schemas.openxmlformats.org/officeDocument/2006/relationships/image" Target="../media/image109.png"/><Relationship Id="rId88" Type="http://schemas.openxmlformats.org/officeDocument/2006/relationships/image" Target="../media/image110.png"/><Relationship Id="rId89" Type="http://schemas.openxmlformats.org/officeDocument/2006/relationships/image" Target="../media/image111.png"/><Relationship Id="rId110" Type="http://schemas.openxmlformats.org/officeDocument/2006/relationships/image" Target="../media/image132.png"/><Relationship Id="rId39" Type="http://schemas.openxmlformats.org/officeDocument/2006/relationships/image" Target="../media/image51.svg"/><Relationship Id="rId111" Type="http://schemas.openxmlformats.org/officeDocument/2006/relationships/image" Target="../media/image133.png"/><Relationship Id="rId100" Type="http://schemas.openxmlformats.org/officeDocument/2006/relationships/image" Target="../media/image122.png"/><Relationship Id="rId70" Type="http://schemas.openxmlformats.org/officeDocument/2006/relationships/image" Target="../media/image99.png"/><Relationship Id="rId71" Type="http://schemas.openxmlformats.org/officeDocument/2006/relationships/image" Target="../media/image83.svg"/><Relationship Id="rId72" Type="http://schemas.openxmlformats.org/officeDocument/2006/relationships/image" Target="../media/image100.png"/><Relationship Id="rId73" Type="http://schemas.openxmlformats.org/officeDocument/2006/relationships/image" Target="../media/image85.svg"/><Relationship Id="rId74" Type="http://schemas.openxmlformats.org/officeDocument/2006/relationships/image" Target="../media/image101.png"/><Relationship Id="rId75" Type="http://schemas.openxmlformats.org/officeDocument/2006/relationships/image" Target="../media/image87.svg"/><Relationship Id="rId76" Type="http://schemas.openxmlformats.org/officeDocument/2006/relationships/image" Target="../media/image102.png"/><Relationship Id="rId77" Type="http://schemas.openxmlformats.org/officeDocument/2006/relationships/image" Target="../media/image103.png"/><Relationship Id="rId78" Type="http://schemas.openxmlformats.org/officeDocument/2006/relationships/image" Target="../media/image89.svg"/><Relationship Id="rId79" Type="http://schemas.openxmlformats.org/officeDocument/2006/relationships/image" Target="../media/image104.png"/><Relationship Id="rId101" Type="http://schemas.openxmlformats.org/officeDocument/2006/relationships/image" Target="../media/image123.png"/><Relationship Id="rId102" Type="http://schemas.openxmlformats.org/officeDocument/2006/relationships/image" Target="../media/image124.png"/><Relationship Id="rId103" Type="http://schemas.openxmlformats.org/officeDocument/2006/relationships/image" Target="../media/image125.png"/><Relationship Id="rId104" Type="http://schemas.openxmlformats.org/officeDocument/2006/relationships/image" Target="../media/image126.png"/><Relationship Id="rId105" Type="http://schemas.openxmlformats.org/officeDocument/2006/relationships/image" Target="../media/image127.png"/><Relationship Id="rId106" Type="http://schemas.openxmlformats.org/officeDocument/2006/relationships/image" Target="../media/image128.png"/><Relationship Id="rId107" Type="http://schemas.openxmlformats.org/officeDocument/2006/relationships/image" Target="../media/image129.png"/><Relationship Id="rId108" Type="http://schemas.openxmlformats.org/officeDocument/2006/relationships/image" Target="../media/image130.png"/><Relationship Id="rId109" Type="http://schemas.openxmlformats.org/officeDocument/2006/relationships/image" Target="../media/image131.png"/><Relationship Id="rId60" Type="http://schemas.openxmlformats.org/officeDocument/2006/relationships/image" Target="../media/image95.png"/><Relationship Id="rId61" Type="http://schemas.openxmlformats.org/officeDocument/2006/relationships/image" Target="../media/image73.svg"/><Relationship Id="rId62" Type="http://schemas.openxmlformats.org/officeDocument/2006/relationships/image" Target="../media/image96.png"/><Relationship Id="rId63" Type="http://schemas.openxmlformats.org/officeDocument/2006/relationships/image" Target="../media/image75.svg"/><Relationship Id="rId6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3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0BF107-AB9A-114F-914B-6C14ED55920A}"/>
              </a:ext>
            </a:extLst>
          </p:cNvPr>
          <p:cNvSpPr txBox="1">
            <a:spLocks/>
          </p:cNvSpPr>
          <p:nvPr/>
        </p:nvSpPr>
        <p:spPr>
          <a:xfrm>
            <a:off x="3789217" y="2449120"/>
            <a:ext cx="6957951" cy="1388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GB" b="1" dirty="0" smtClean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endParaRPr lang="en-US" b="1" dirty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A71AFA-A4F4-A042-BF49-5DE162172926}"/>
              </a:ext>
            </a:extLst>
          </p:cNvPr>
          <p:cNvSpPr txBox="1">
            <a:spLocks/>
          </p:cNvSpPr>
          <p:nvPr/>
        </p:nvSpPr>
        <p:spPr>
          <a:xfrm>
            <a:off x="3789217" y="3048969"/>
            <a:ext cx="6684819" cy="787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343433"/>
                </a:solidFill>
              </a:rPr>
              <a:t>Helena Morrissey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43433"/>
                </a:solidFill>
              </a:rPr>
              <a:t>Chair, Diversity Project</a:t>
            </a:r>
            <a:endParaRPr lang="en-US" dirty="0">
              <a:solidFill>
                <a:srgbClr val="343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1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3" y="210416"/>
            <a:ext cx="9219047" cy="668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343433"/>
                </a:solidFill>
              </a:rPr>
              <a:t>Our calls to action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2300" y="4950032"/>
            <a:ext cx="8724900" cy="4840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3434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dirty="0">
                <a:solidFill>
                  <a:schemeClr val="accent5"/>
                </a:solidFill>
              </a:rPr>
              <a:t>What will </a:t>
            </a:r>
            <a:r>
              <a:rPr lang="en-GB" sz="2800" dirty="0" smtClean="0">
                <a:solidFill>
                  <a:schemeClr val="accent5"/>
                </a:solidFill>
              </a:rPr>
              <a:t>our Industry and our companies’ </a:t>
            </a:r>
            <a:r>
              <a:rPr lang="en-GB" sz="2800" dirty="0" err="1">
                <a:solidFill>
                  <a:schemeClr val="accent5"/>
                </a:solidFill>
              </a:rPr>
              <a:t>Covid</a:t>
            </a:r>
            <a:r>
              <a:rPr lang="en-GB" sz="2800" dirty="0">
                <a:solidFill>
                  <a:schemeClr val="accent5"/>
                </a:solidFill>
              </a:rPr>
              <a:t> legacy be?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00" y="99343"/>
            <a:ext cx="1428167" cy="1089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4800" y="1319937"/>
            <a:ext cx="8953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Review </a:t>
            </a:r>
            <a:r>
              <a:rPr lang="en-US" sz="2400" dirty="0"/>
              <a:t>and recommit to your diversity and inclusion strategy in the light of </a:t>
            </a:r>
            <a:r>
              <a:rPr lang="en-US" sz="2400" dirty="0" smtClean="0"/>
              <a:t>COVID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Find </a:t>
            </a:r>
            <a:r>
              <a:rPr lang="en-US" sz="2400" dirty="0"/>
              <a:t>a way to collect and </a:t>
            </a:r>
            <a:r>
              <a:rPr lang="en-US" sz="2400" dirty="0" err="1"/>
              <a:t>analyse</a:t>
            </a:r>
            <a:r>
              <a:rPr lang="en-US" sz="2400" dirty="0"/>
              <a:t> diversity data to measure </a:t>
            </a:r>
            <a:r>
              <a:rPr lang="en-US" sz="2400" dirty="0" smtClean="0"/>
              <a:t>progress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Refresh </a:t>
            </a:r>
            <a:r>
              <a:rPr lang="en-US" sz="2400" dirty="0"/>
              <a:t>your policies and </a:t>
            </a:r>
            <a:r>
              <a:rPr lang="en-US" sz="2400" dirty="0" err="1"/>
              <a:t>programmes</a:t>
            </a:r>
            <a:r>
              <a:rPr lang="en-US" sz="2400" dirty="0"/>
              <a:t> in the light of the first two </a:t>
            </a:r>
            <a:r>
              <a:rPr lang="en-US" sz="2400" dirty="0" smtClean="0"/>
              <a:t>points above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90" y="985131"/>
            <a:ext cx="1179110" cy="1173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6296" t="8235" r="2445" b="8235"/>
          <a:stretch/>
        </p:blipFill>
        <p:spPr>
          <a:xfrm>
            <a:off x="152400" y="2628900"/>
            <a:ext cx="1422400" cy="901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1" y="3924299"/>
            <a:ext cx="1200914" cy="7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6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A775C07-A980-2F4B-82AF-9E486E9E8F5C}"/>
              </a:ext>
            </a:extLst>
          </p:cNvPr>
          <p:cNvSpPr txBox="1">
            <a:spLocks/>
          </p:cNvSpPr>
          <p:nvPr/>
        </p:nvSpPr>
        <p:spPr>
          <a:xfrm>
            <a:off x="547254" y="1687079"/>
            <a:ext cx="10515600" cy="3563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34343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2EBB62-6505-4021-B06A-5F9557AE8933}"/>
              </a:ext>
            </a:extLst>
          </p:cNvPr>
          <p:cNvSpPr txBox="1"/>
          <p:nvPr/>
        </p:nvSpPr>
        <p:spPr>
          <a:xfrm>
            <a:off x="606829" y="1687079"/>
            <a:ext cx="1085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Slides to follow </a:t>
            </a:r>
            <a:r>
              <a:rPr lang="mr-IN" sz="2000" dirty="0" smtClean="0"/>
              <a:t>–</a:t>
            </a:r>
            <a:r>
              <a:rPr lang="en-GB" sz="2000" dirty="0" smtClean="0"/>
              <a:t> may include a polling question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6950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: Rounded Corners 52">
            <a:extLst>
              <a:ext uri="{FF2B5EF4-FFF2-40B4-BE49-F238E27FC236}">
                <a16:creationId xmlns="" xmlns:a16="http://schemas.microsoft.com/office/drawing/2014/main" id="{8A35CD69-6CF9-4741-8060-0BCDB71DE8AE}"/>
              </a:ext>
            </a:extLst>
          </p:cNvPr>
          <p:cNvSpPr/>
          <p:nvPr/>
        </p:nvSpPr>
        <p:spPr>
          <a:xfrm>
            <a:off x="150627" y="1041400"/>
            <a:ext cx="11965173" cy="45466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4" y="128836"/>
            <a:ext cx="10515600" cy="672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343433"/>
                </a:solidFill>
              </a:rPr>
              <a:t>An ever growing community</a:t>
            </a:r>
            <a:endParaRPr lang="en-US" sz="4000" dirty="0">
              <a:solidFill>
                <a:srgbClr val="34343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CF2FDC-1E48-E64B-AAA7-2EE6894A7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6" y="1573971"/>
            <a:ext cx="964298" cy="558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A471DFC-5FE8-A34D-B84D-FBF0D8784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32" y="1964336"/>
            <a:ext cx="1420721" cy="437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232938-D11F-084C-A4C6-D4272897F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32" y="1686914"/>
            <a:ext cx="879099" cy="482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A894047-BA84-6840-B72B-D5C6CBE777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9" y="2884935"/>
            <a:ext cx="1243994" cy="417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104F688-D82E-104C-A74D-BF8422AF1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28" y="2190537"/>
            <a:ext cx="1372807" cy="467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E5DF97A-9D72-814C-A7A7-C6EC1BED10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77" y="1377794"/>
            <a:ext cx="1272377" cy="448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3F09948-410B-F944-86AF-482A2CB831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33" y="1191372"/>
            <a:ext cx="1420576" cy="411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B33CA10-889B-CF47-A2D3-B796D08A9F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015" y="3821811"/>
            <a:ext cx="942939" cy="587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E27929F-E235-DD43-8C17-E53D2FFB10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57" y="2797710"/>
            <a:ext cx="1495601" cy="2465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BBDD551-EC2B-4047-8550-BFB075BC5C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24" y="1471405"/>
            <a:ext cx="1343076" cy="450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879FD2B-CCDC-CA4B-B8F8-8B3191467A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33" y="3194994"/>
            <a:ext cx="930710" cy="3651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F098C8A-F7CA-2444-8539-58CCC17AE1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3" y="3560099"/>
            <a:ext cx="1338651" cy="354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88B3F25-DEDD-4543-B114-B970E85C005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81" y="4679248"/>
            <a:ext cx="1253771" cy="3586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1836E51-7933-224F-B97D-C4F7C92F69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79" y="4963027"/>
            <a:ext cx="1496600" cy="5491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1FF6CF5-7B58-E748-BCFB-F5D20728D3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53" y="3397442"/>
            <a:ext cx="2271217" cy="4677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51CAF74-F13C-4C4E-AF35-3B5558C1B39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37" y="2554160"/>
            <a:ext cx="1432336" cy="8902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185202-1501-6F47-AFF0-0C3866DC2AD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560" y="2058360"/>
            <a:ext cx="1025285" cy="5994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6CD2EAB-25D6-2A46-9929-AC85A9F7894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/>
          <a:stretch/>
        </p:blipFill>
        <p:spPr>
          <a:xfrm>
            <a:off x="1376737" y="2192905"/>
            <a:ext cx="1385966" cy="4805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43C59CB-3A26-1C4D-A10D-369CA046C2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9" y="4777570"/>
            <a:ext cx="1518120" cy="311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EBEAF33-D04F-2840-9FE4-2DC3C2076CE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75" y="4497711"/>
            <a:ext cx="1509585" cy="44962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9B802E9-3139-B44A-9F9C-90CDF940037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76" y="1090018"/>
            <a:ext cx="1343281" cy="4237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91FBA6D-8BC6-BD42-9F7D-E073E3ACB6C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50" y="4286866"/>
            <a:ext cx="1698059" cy="3172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4497E4E-731E-D44A-8358-9FCF35D9C51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97" y="1650171"/>
            <a:ext cx="932411" cy="3638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1F72E06-4B42-DF46-AD5B-5CD32C3118E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0"/>
          <a:stretch/>
        </p:blipFill>
        <p:spPr>
          <a:xfrm>
            <a:off x="638379" y="5125034"/>
            <a:ext cx="1370083" cy="4151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D054251-9911-7641-85B9-EB7686501CF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6" y="2301862"/>
            <a:ext cx="1136342" cy="2830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63EDA035-61E5-9F4A-85A6-DCC5BAD3F8C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61" y="5192029"/>
            <a:ext cx="1154162" cy="326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37575" y="1112841"/>
            <a:ext cx="1218425" cy="35125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44571" y="2611284"/>
            <a:ext cx="1328323" cy="34563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89468" y="1916000"/>
            <a:ext cx="1038026" cy="57028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1767" y="4408811"/>
            <a:ext cx="1027738" cy="33133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55377" y="3096442"/>
            <a:ext cx="774601" cy="28488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62125" y="3844644"/>
            <a:ext cx="1214304" cy="56623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412805" y="2447534"/>
            <a:ext cx="953942" cy="51387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2614" y="4090379"/>
            <a:ext cx="1079427" cy="31843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98208" y="3262118"/>
            <a:ext cx="1046399" cy="26620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795123" y="5013827"/>
            <a:ext cx="1081923" cy="38204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796131" y="3980614"/>
            <a:ext cx="1202251" cy="344797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142833" y="4709088"/>
            <a:ext cx="1312544" cy="380236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27857" y="1508336"/>
            <a:ext cx="809273" cy="585374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668473" y="3293553"/>
            <a:ext cx="1352753" cy="51311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331240" y="1687234"/>
            <a:ext cx="1802576" cy="23433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504853" y="2766799"/>
            <a:ext cx="857978" cy="648943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838781" y="4018176"/>
            <a:ext cx="1049847" cy="34761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16828" y="3849670"/>
            <a:ext cx="1005378" cy="481801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473877" y="2001728"/>
            <a:ext cx="1241164" cy="38062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204009" y="3778686"/>
            <a:ext cx="1359400" cy="22706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678082" y="1237401"/>
            <a:ext cx="1305135" cy="28456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04617" y="1138242"/>
            <a:ext cx="1265103" cy="29035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172825" y="4461769"/>
            <a:ext cx="698271" cy="550749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147891" y="3129371"/>
            <a:ext cx="1154718" cy="69391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235629" y="5105256"/>
            <a:ext cx="1292671" cy="413231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588500" y="1077299"/>
            <a:ext cx="1333500" cy="25416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908336" y="1381703"/>
            <a:ext cx="894024" cy="731474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601200" y="2263210"/>
            <a:ext cx="1322483" cy="37976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877300" y="3386436"/>
            <a:ext cx="1651000" cy="563542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1125200" y="4537970"/>
            <a:ext cx="946759" cy="35709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365537" y="4013491"/>
            <a:ext cx="1580832" cy="350021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427494" y="1852992"/>
            <a:ext cx="1336626" cy="315796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7976704" y="1088405"/>
            <a:ext cx="1370353" cy="694312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6965733" y="5188534"/>
            <a:ext cx="2253637" cy="318976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62"/>
          <a:srcRect l="10695" b="12661"/>
          <a:stretch/>
        </p:blipFill>
        <p:spPr>
          <a:xfrm>
            <a:off x="9374837" y="4452111"/>
            <a:ext cx="1726076" cy="422016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8444667" y="2407644"/>
            <a:ext cx="920870" cy="68619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5142833" y="5187425"/>
            <a:ext cx="1695948" cy="324756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644527" y="2729579"/>
            <a:ext cx="693047" cy="663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439399" y="2746252"/>
            <a:ext cx="1655017" cy="347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335241" y="2571888"/>
            <a:ext cx="576090" cy="659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211687" y="3547700"/>
            <a:ext cx="832884" cy="8045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927452" y="4490698"/>
            <a:ext cx="1546748" cy="5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8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: Rounded Corners 52">
            <a:extLst>
              <a:ext uri="{FF2B5EF4-FFF2-40B4-BE49-F238E27FC236}">
                <a16:creationId xmlns="" xmlns:a16="http://schemas.microsoft.com/office/drawing/2014/main" id="{8A35CD69-6CF9-4741-8060-0BCDB71DE8AE}"/>
              </a:ext>
            </a:extLst>
          </p:cNvPr>
          <p:cNvSpPr/>
          <p:nvPr/>
        </p:nvSpPr>
        <p:spPr>
          <a:xfrm>
            <a:off x="373336" y="1021401"/>
            <a:ext cx="7043464" cy="42265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4" y="128836"/>
            <a:ext cx="10515600" cy="672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343433"/>
                </a:solidFill>
              </a:rPr>
              <a:t>An ever growing community</a:t>
            </a:r>
            <a:endParaRPr lang="en-US" sz="4000" dirty="0">
              <a:solidFill>
                <a:srgbClr val="34343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E34D43-A0F2-7D4D-BE55-288A7FD9F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9" y="3359284"/>
            <a:ext cx="1330220" cy="406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33DFD32-A508-FD4A-9265-7F3F2540F7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901" y="1064746"/>
            <a:ext cx="1166658" cy="5246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D1588B6-6FDA-DE42-BFF8-B05ABB60E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00" y="1776767"/>
            <a:ext cx="1002963" cy="466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F035FE6-C32B-B641-91EC-BCDF256A8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66" y="2451083"/>
            <a:ext cx="1554834" cy="3737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801BE4B-8A99-5E41-9498-AED78272A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54" y="1103913"/>
            <a:ext cx="1638823" cy="453740"/>
          </a:xfrm>
          <a:prstGeom prst="rect">
            <a:avLst/>
          </a:prstGeom>
        </p:spPr>
      </p:pic>
      <p:sp>
        <p:nvSpPr>
          <p:cNvPr id="44" name="Rectangle: Rounded Corners 52">
            <a:extLst>
              <a:ext uri="{FF2B5EF4-FFF2-40B4-BE49-F238E27FC236}">
                <a16:creationId xmlns="" xmlns:a16="http://schemas.microsoft.com/office/drawing/2014/main" id="{8A35CD69-6CF9-4741-8060-0BCDB71DE8AE}"/>
              </a:ext>
            </a:extLst>
          </p:cNvPr>
          <p:cNvSpPr/>
          <p:nvPr/>
        </p:nvSpPr>
        <p:spPr>
          <a:xfrm>
            <a:off x="7972793" y="1021401"/>
            <a:ext cx="4127641" cy="4265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EF658EB-B3DB-E948-BBE5-1EEE1DCD67B4}"/>
              </a:ext>
            </a:extLst>
          </p:cNvPr>
          <p:cNvSpPr txBox="1"/>
          <p:nvPr/>
        </p:nvSpPr>
        <p:spPr>
          <a:xfrm>
            <a:off x="8038776" y="2907374"/>
            <a:ext cx="400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OVER </a:t>
            </a:r>
            <a:r>
              <a:rPr lang="en-GB" sz="2800" b="1" dirty="0" smtClean="0">
                <a:solidFill>
                  <a:schemeClr val="accent1"/>
                </a:solidFill>
              </a:rPr>
              <a:t>400 </a:t>
            </a:r>
            <a:r>
              <a:rPr lang="en-GB" sz="2800" b="1" dirty="0">
                <a:solidFill>
                  <a:schemeClr val="accent1"/>
                </a:solidFill>
              </a:rPr>
              <a:t>VOLUNTEERS</a:t>
            </a:r>
          </a:p>
        </p:txBody>
      </p:sp>
      <p:pic>
        <p:nvPicPr>
          <p:cNvPr id="46" name="Graphic 45" descr="Head with gears">
            <a:extLst>
              <a:ext uri="{FF2B5EF4-FFF2-40B4-BE49-F238E27FC236}">
                <a16:creationId xmlns="" xmlns:a16="http://schemas.microsoft.com/office/drawing/2014/main" id="{EF8546B2-78AB-A54A-9BE3-A8BE1622D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053012" y="1827487"/>
            <a:ext cx="573475" cy="535636"/>
          </a:xfrm>
          <a:prstGeom prst="rect">
            <a:avLst/>
          </a:prstGeom>
        </p:spPr>
      </p:pic>
      <p:pic>
        <p:nvPicPr>
          <p:cNvPr id="47" name="Graphic 46" descr="Universal Access">
            <a:extLst>
              <a:ext uri="{FF2B5EF4-FFF2-40B4-BE49-F238E27FC236}">
                <a16:creationId xmlns="" xmlns:a16="http://schemas.microsoft.com/office/drawing/2014/main" id="{D28C0F7E-BF8F-5A47-A6C4-B4CBDBB91EC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114258" y="4395081"/>
            <a:ext cx="867313" cy="810085"/>
          </a:xfrm>
          <a:prstGeom prst="rect">
            <a:avLst/>
          </a:prstGeom>
        </p:spPr>
      </p:pic>
      <p:pic>
        <p:nvPicPr>
          <p:cNvPr id="49" name="Graphic 48" descr="Universal Access">
            <a:extLst>
              <a:ext uri="{FF2B5EF4-FFF2-40B4-BE49-F238E27FC236}">
                <a16:creationId xmlns="" xmlns:a16="http://schemas.microsoft.com/office/drawing/2014/main" id="{66375E55-BA44-0D42-8F5D-B2828453697F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10009129" y="4395081"/>
            <a:ext cx="473872" cy="810085"/>
          </a:xfrm>
          <a:prstGeom prst="rect">
            <a:avLst/>
          </a:prstGeom>
        </p:spPr>
      </p:pic>
      <p:pic>
        <p:nvPicPr>
          <p:cNvPr id="50" name="Graphic 49" descr="Universal Access">
            <a:extLst>
              <a:ext uri="{FF2B5EF4-FFF2-40B4-BE49-F238E27FC236}">
                <a16:creationId xmlns="" xmlns:a16="http://schemas.microsoft.com/office/drawing/2014/main" id="{FF6ABC12-02EC-824E-855D-04680A8FC3D7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rcRect r="45363"/>
          <a:stretch/>
        </p:blipFill>
        <p:spPr>
          <a:xfrm>
            <a:off x="9491474" y="4395081"/>
            <a:ext cx="473872" cy="810085"/>
          </a:xfrm>
          <a:prstGeom prst="rect">
            <a:avLst/>
          </a:prstGeom>
        </p:spPr>
      </p:pic>
      <p:pic>
        <p:nvPicPr>
          <p:cNvPr id="52" name="Graphic 51" descr="Universal Access">
            <a:extLst>
              <a:ext uri="{FF2B5EF4-FFF2-40B4-BE49-F238E27FC236}">
                <a16:creationId xmlns="" xmlns:a16="http://schemas.microsoft.com/office/drawing/2014/main" id="{7CFFA6CC-5F3D-7C44-A749-C71688460122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11362178" y="4395081"/>
            <a:ext cx="473872" cy="810085"/>
          </a:xfrm>
          <a:prstGeom prst="rect">
            <a:avLst/>
          </a:prstGeom>
        </p:spPr>
      </p:pic>
      <p:pic>
        <p:nvPicPr>
          <p:cNvPr id="54" name="Graphic 53" descr="Man with baby">
            <a:extLst>
              <a:ext uri="{FF2B5EF4-FFF2-40B4-BE49-F238E27FC236}">
                <a16:creationId xmlns="" xmlns:a16="http://schemas.microsoft.com/office/drawing/2014/main" id="{5E12E37E-FC75-F044-B427-FE995F0B792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46777" y="1262435"/>
            <a:ext cx="511239" cy="477506"/>
          </a:xfrm>
          <a:prstGeom prst="rect">
            <a:avLst/>
          </a:prstGeom>
        </p:spPr>
      </p:pic>
      <p:pic>
        <p:nvPicPr>
          <p:cNvPr id="55" name="Graphic 54" descr="Woman with baby">
            <a:extLst>
              <a:ext uri="{FF2B5EF4-FFF2-40B4-BE49-F238E27FC236}">
                <a16:creationId xmlns="" xmlns:a16="http://schemas.microsoft.com/office/drawing/2014/main" id="{2EA831D6-4E26-4D45-A8E6-A0FA36D40AA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025774" y="3979622"/>
            <a:ext cx="588113" cy="549307"/>
          </a:xfrm>
          <a:prstGeom prst="rect">
            <a:avLst/>
          </a:prstGeom>
        </p:spPr>
      </p:pic>
      <p:pic>
        <p:nvPicPr>
          <p:cNvPr id="56" name="Graphic 55" descr="Family with boy">
            <a:extLst>
              <a:ext uri="{FF2B5EF4-FFF2-40B4-BE49-F238E27FC236}">
                <a16:creationId xmlns="" xmlns:a16="http://schemas.microsoft.com/office/drawing/2014/main" id="{664F8B85-0B43-A741-8D17-F4FC169C194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496870" y="3933124"/>
            <a:ext cx="616054" cy="575405"/>
          </a:xfrm>
          <a:prstGeom prst="rect">
            <a:avLst/>
          </a:prstGeom>
        </p:spPr>
      </p:pic>
      <p:pic>
        <p:nvPicPr>
          <p:cNvPr id="58" name="Graphic 57" descr="Universal Access">
            <a:extLst>
              <a:ext uri="{FF2B5EF4-FFF2-40B4-BE49-F238E27FC236}">
                <a16:creationId xmlns="" xmlns:a16="http://schemas.microsoft.com/office/drawing/2014/main" id="{25C08982-165F-ED42-8B7D-9103AA908EDF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10888930" y="1091238"/>
            <a:ext cx="473872" cy="810085"/>
          </a:xfrm>
          <a:prstGeom prst="rect">
            <a:avLst/>
          </a:prstGeom>
        </p:spPr>
      </p:pic>
      <p:pic>
        <p:nvPicPr>
          <p:cNvPr id="59" name="Graphic 58" descr="Universal Access">
            <a:extLst>
              <a:ext uri="{FF2B5EF4-FFF2-40B4-BE49-F238E27FC236}">
                <a16:creationId xmlns="" xmlns:a16="http://schemas.microsoft.com/office/drawing/2014/main" id="{1AD20216-C8A5-754F-BF80-ED85259AB3A8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10371275" y="1091239"/>
            <a:ext cx="473872" cy="810085"/>
          </a:xfrm>
          <a:prstGeom prst="rect">
            <a:avLst/>
          </a:prstGeom>
        </p:spPr>
      </p:pic>
      <p:pic>
        <p:nvPicPr>
          <p:cNvPr id="60" name="Graphic 59" descr="Universal Access">
            <a:extLst>
              <a:ext uri="{FF2B5EF4-FFF2-40B4-BE49-F238E27FC236}">
                <a16:creationId xmlns="" xmlns:a16="http://schemas.microsoft.com/office/drawing/2014/main" id="{BFBA530A-5346-6348-95A6-627433A2BA0D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9254907" y="1116613"/>
            <a:ext cx="473872" cy="810085"/>
          </a:xfrm>
          <a:prstGeom prst="rect">
            <a:avLst/>
          </a:prstGeom>
        </p:spPr>
      </p:pic>
      <p:pic>
        <p:nvPicPr>
          <p:cNvPr id="61" name="Graphic 60" descr="Universal Access">
            <a:extLst>
              <a:ext uri="{FF2B5EF4-FFF2-40B4-BE49-F238E27FC236}">
                <a16:creationId xmlns="" xmlns:a16="http://schemas.microsoft.com/office/drawing/2014/main" id="{1AC08A40-B7C9-E44E-B3B1-031E5902131D}"/>
              </a:ext>
            </a:extLst>
          </p:cNvPr>
          <p:cNvPicPr>
            <a:picLocks noChangeAspect="1"/>
          </p:cNvPicPr>
          <p:nvPr/>
        </p:nvPicPr>
        <p:blipFill rotWithShape="1">
          <a:blip r:embed="rId54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rcRect r="45363"/>
          <a:stretch/>
        </p:blipFill>
        <p:spPr>
          <a:xfrm>
            <a:off x="11434701" y="1103202"/>
            <a:ext cx="473872" cy="810085"/>
          </a:xfrm>
          <a:prstGeom prst="rect">
            <a:avLst/>
          </a:prstGeom>
        </p:spPr>
      </p:pic>
      <p:pic>
        <p:nvPicPr>
          <p:cNvPr id="62" name="Graphic 61" descr="Universal Access">
            <a:extLst>
              <a:ext uri="{FF2B5EF4-FFF2-40B4-BE49-F238E27FC236}">
                <a16:creationId xmlns="" xmlns:a16="http://schemas.microsoft.com/office/drawing/2014/main" id="{DDC8530B-ED6D-7144-9822-02730483BA8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555002" y="1706261"/>
            <a:ext cx="867313" cy="810085"/>
          </a:xfrm>
          <a:prstGeom prst="rect">
            <a:avLst/>
          </a:prstGeom>
        </p:spPr>
      </p:pic>
      <p:pic>
        <p:nvPicPr>
          <p:cNvPr id="64" name="Graphic 63" descr="Universal Access">
            <a:extLst>
              <a:ext uri="{FF2B5EF4-FFF2-40B4-BE49-F238E27FC236}">
                <a16:creationId xmlns="" xmlns:a16="http://schemas.microsoft.com/office/drawing/2014/main" id="{4A4F42B6-A4C8-B54F-8FDA-665C5A8B67AF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10029163" y="1706261"/>
            <a:ext cx="473872" cy="810085"/>
          </a:xfrm>
          <a:prstGeom prst="rect">
            <a:avLst/>
          </a:prstGeom>
        </p:spPr>
      </p:pic>
      <p:pic>
        <p:nvPicPr>
          <p:cNvPr id="65" name="Graphic 64" descr="Universal Access">
            <a:extLst>
              <a:ext uri="{FF2B5EF4-FFF2-40B4-BE49-F238E27FC236}">
                <a16:creationId xmlns="" xmlns:a16="http://schemas.microsoft.com/office/drawing/2014/main" id="{37E7D003-E4F0-3F4D-B15B-91F07DF9ABBC}"/>
              </a:ext>
            </a:extLst>
          </p:cNvPr>
          <p:cNvPicPr>
            <a:picLocks noChangeAspect="1"/>
          </p:cNvPicPr>
          <p:nvPr/>
        </p:nvPicPr>
        <p:blipFill rotWithShape="1"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rcRect r="45363"/>
          <a:stretch/>
        </p:blipFill>
        <p:spPr>
          <a:xfrm>
            <a:off x="9511509" y="1706261"/>
            <a:ext cx="473872" cy="810085"/>
          </a:xfrm>
          <a:prstGeom prst="rect">
            <a:avLst/>
          </a:prstGeom>
        </p:spPr>
      </p:pic>
      <p:pic>
        <p:nvPicPr>
          <p:cNvPr id="66" name="Graphic 65" descr="Universal Access">
            <a:extLst>
              <a:ext uri="{FF2B5EF4-FFF2-40B4-BE49-F238E27FC236}">
                <a16:creationId xmlns="" xmlns:a16="http://schemas.microsoft.com/office/drawing/2014/main" id="{38CA8F15-7916-3347-8FE1-15E0A574AC0C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8982892" y="1706261"/>
            <a:ext cx="473872" cy="810085"/>
          </a:xfrm>
          <a:prstGeom prst="rect">
            <a:avLst/>
          </a:prstGeom>
        </p:spPr>
      </p:pic>
      <p:pic>
        <p:nvPicPr>
          <p:cNvPr id="67" name="Graphic 66" descr="Universal Access">
            <a:extLst>
              <a:ext uri="{FF2B5EF4-FFF2-40B4-BE49-F238E27FC236}">
                <a16:creationId xmlns="" xmlns:a16="http://schemas.microsoft.com/office/drawing/2014/main" id="{BF34918A-BC58-4D4B-B2B4-026C47CB765E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11382213" y="1706261"/>
            <a:ext cx="473872" cy="810085"/>
          </a:xfrm>
          <a:prstGeom prst="rect">
            <a:avLst/>
          </a:prstGeom>
        </p:spPr>
      </p:pic>
      <p:pic>
        <p:nvPicPr>
          <p:cNvPr id="68" name="Graphic 67" descr="Universal Access">
            <a:extLst>
              <a:ext uri="{FF2B5EF4-FFF2-40B4-BE49-F238E27FC236}">
                <a16:creationId xmlns="" xmlns:a16="http://schemas.microsoft.com/office/drawing/2014/main" id="{4FD7CA0E-72B2-E444-BF88-67F1478E664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158626" y="2274264"/>
            <a:ext cx="867313" cy="810085"/>
          </a:xfrm>
          <a:prstGeom prst="rect">
            <a:avLst/>
          </a:prstGeom>
        </p:spPr>
      </p:pic>
      <p:pic>
        <p:nvPicPr>
          <p:cNvPr id="70" name="Graphic 69" descr="Universal Access">
            <a:extLst>
              <a:ext uri="{FF2B5EF4-FFF2-40B4-BE49-F238E27FC236}">
                <a16:creationId xmlns="" xmlns:a16="http://schemas.microsoft.com/office/drawing/2014/main" id="{A7A55F53-0501-3A45-97DB-85CAE35BC225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rcRect r="45363"/>
          <a:stretch/>
        </p:blipFill>
        <p:spPr>
          <a:xfrm>
            <a:off x="10909244" y="2274264"/>
            <a:ext cx="473872" cy="810085"/>
          </a:xfrm>
          <a:prstGeom prst="rect">
            <a:avLst/>
          </a:prstGeom>
        </p:spPr>
      </p:pic>
      <p:pic>
        <p:nvPicPr>
          <p:cNvPr id="71" name="Graphic 70" descr="Universal Access">
            <a:extLst>
              <a:ext uri="{FF2B5EF4-FFF2-40B4-BE49-F238E27FC236}">
                <a16:creationId xmlns="" xmlns:a16="http://schemas.microsoft.com/office/drawing/2014/main" id="{AAC67F4C-AC40-0C48-8CD6-C92728C31DA0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10391591" y="2274264"/>
            <a:ext cx="473872" cy="810085"/>
          </a:xfrm>
          <a:prstGeom prst="rect">
            <a:avLst/>
          </a:prstGeom>
        </p:spPr>
      </p:pic>
      <p:pic>
        <p:nvPicPr>
          <p:cNvPr id="72" name="Graphic 71" descr="Universal Access">
            <a:extLst>
              <a:ext uri="{FF2B5EF4-FFF2-40B4-BE49-F238E27FC236}">
                <a16:creationId xmlns="" xmlns:a16="http://schemas.microsoft.com/office/drawing/2014/main" id="{15AE8358-EDDA-5043-9C9E-205163E11422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9007225" y="2274264"/>
            <a:ext cx="473872" cy="810085"/>
          </a:xfrm>
          <a:prstGeom prst="rect">
            <a:avLst/>
          </a:prstGeom>
        </p:spPr>
      </p:pic>
      <p:pic>
        <p:nvPicPr>
          <p:cNvPr id="73" name="Graphic 72" descr="Universal Access">
            <a:extLst>
              <a:ext uri="{FF2B5EF4-FFF2-40B4-BE49-F238E27FC236}">
                <a16:creationId xmlns="" xmlns:a16="http://schemas.microsoft.com/office/drawing/2014/main" id="{CC012D75-946A-DB49-8C7C-9928D7E76246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11406546" y="2274264"/>
            <a:ext cx="473872" cy="810085"/>
          </a:xfrm>
          <a:prstGeom prst="rect">
            <a:avLst/>
          </a:prstGeom>
        </p:spPr>
      </p:pic>
      <p:pic>
        <p:nvPicPr>
          <p:cNvPr id="74" name="Graphic 73" descr="Universal Access">
            <a:extLst>
              <a:ext uri="{FF2B5EF4-FFF2-40B4-BE49-F238E27FC236}">
                <a16:creationId xmlns="" xmlns:a16="http://schemas.microsoft.com/office/drawing/2014/main" id="{22AC6F65-3EE7-C748-AC69-FFDE14F3A2F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553680" y="3839901"/>
            <a:ext cx="867313" cy="810085"/>
          </a:xfrm>
          <a:prstGeom prst="rect">
            <a:avLst/>
          </a:prstGeom>
        </p:spPr>
      </p:pic>
      <p:pic>
        <p:nvPicPr>
          <p:cNvPr id="77" name="Graphic 76" descr="Universal Access">
            <a:extLst>
              <a:ext uri="{FF2B5EF4-FFF2-40B4-BE49-F238E27FC236}">
                <a16:creationId xmlns="" xmlns:a16="http://schemas.microsoft.com/office/drawing/2014/main" id="{E8078EBA-28CB-7E4E-9881-7F7514573CC8}"/>
              </a:ext>
            </a:extLst>
          </p:cNvPr>
          <p:cNvPicPr>
            <a:picLocks noChangeAspect="1"/>
          </p:cNvPicPr>
          <p:nvPr/>
        </p:nvPicPr>
        <p:blipFill rotWithShape="1">
          <a:blip r:embed="rId64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rcRect r="45363"/>
          <a:stretch/>
        </p:blipFill>
        <p:spPr>
          <a:xfrm>
            <a:off x="11380889" y="3839901"/>
            <a:ext cx="473872" cy="810085"/>
          </a:xfrm>
          <a:prstGeom prst="rect">
            <a:avLst/>
          </a:prstGeom>
        </p:spPr>
      </p:pic>
      <p:pic>
        <p:nvPicPr>
          <p:cNvPr id="78" name="Graphic 77" descr="Universal Access">
            <a:extLst>
              <a:ext uri="{FF2B5EF4-FFF2-40B4-BE49-F238E27FC236}">
                <a16:creationId xmlns="" xmlns:a16="http://schemas.microsoft.com/office/drawing/2014/main" id="{68D98699-BA49-5B4D-9682-48BB9825D76B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9474155" y="3242438"/>
            <a:ext cx="867313" cy="810085"/>
          </a:xfrm>
          <a:prstGeom prst="rect">
            <a:avLst/>
          </a:prstGeom>
        </p:spPr>
      </p:pic>
      <p:pic>
        <p:nvPicPr>
          <p:cNvPr id="79" name="Graphic 78" descr="Universal Access">
            <a:extLst>
              <a:ext uri="{FF2B5EF4-FFF2-40B4-BE49-F238E27FC236}">
                <a16:creationId xmlns="" xmlns:a16="http://schemas.microsoft.com/office/drawing/2014/main" id="{813C6537-037E-3C45-B8D6-DA93BE09A3FF}"/>
              </a:ext>
            </a:extLst>
          </p:cNvPr>
          <p:cNvPicPr>
            <a:picLocks noChangeAspect="1"/>
          </p:cNvPicPr>
          <p:nvPr/>
        </p:nvPicPr>
        <p:blipFill rotWithShape="1"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rcRect r="45363"/>
          <a:stretch/>
        </p:blipFill>
        <p:spPr>
          <a:xfrm>
            <a:off x="8971235" y="3242438"/>
            <a:ext cx="473872" cy="810085"/>
          </a:xfrm>
          <a:prstGeom prst="rect">
            <a:avLst/>
          </a:prstGeom>
        </p:spPr>
      </p:pic>
      <p:pic>
        <p:nvPicPr>
          <p:cNvPr id="80" name="Graphic 79" descr="Universal Access">
            <a:extLst>
              <a:ext uri="{FF2B5EF4-FFF2-40B4-BE49-F238E27FC236}">
                <a16:creationId xmlns="" xmlns:a16="http://schemas.microsoft.com/office/drawing/2014/main" id="{81604EAC-3053-F24D-B674-2405CD19EE63}"/>
              </a:ext>
            </a:extLst>
          </p:cNvPr>
          <p:cNvPicPr>
            <a:picLocks noChangeAspect="1"/>
          </p:cNvPicPr>
          <p:nvPr/>
        </p:nvPicPr>
        <p:blipFill rotWithShape="1"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rcRect r="45363"/>
          <a:stretch/>
        </p:blipFill>
        <p:spPr>
          <a:xfrm>
            <a:off x="10894531" y="3264270"/>
            <a:ext cx="473872" cy="810085"/>
          </a:xfrm>
          <a:prstGeom prst="rect">
            <a:avLst/>
          </a:prstGeom>
        </p:spPr>
      </p:pic>
      <p:pic>
        <p:nvPicPr>
          <p:cNvPr id="81" name="Graphic 80" descr="Universal Access">
            <a:extLst>
              <a:ext uri="{FF2B5EF4-FFF2-40B4-BE49-F238E27FC236}">
                <a16:creationId xmlns="" xmlns:a16="http://schemas.microsoft.com/office/drawing/2014/main" id="{02F2FEEB-10D7-D34F-995B-4CE26EB24D71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10367629" y="3278621"/>
            <a:ext cx="473872" cy="810085"/>
          </a:xfrm>
          <a:prstGeom prst="rect">
            <a:avLst/>
          </a:prstGeom>
        </p:spPr>
      </p:pic>
      <p:pic>
        <p:nvPicPr>
          <p:cNvPr id="83" name="Graphic 82" descr="Universal Access">
            <a:extLst>
              <a:ext uri="{FF2B5EF4-FFF2-40B4-BE49-F238E27FC236}">
                <a16:creationId xmlns="" xmlns:a16="http://schemas.microsoft.com/office/drawing/2014/main" id="{9A374861-BD11-CA49-B46A-F5DFD3046E36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 r="45363"/>
          <a:stretch/>
        </p:blipFill>
        <p:spPr>
          <a:xfrm>
            <a:off x="11380888" y="3264270"/>
            <a:ext cx="473872" cy="810085"/>
          </a:xfrm>
          <a:prstGeom prst="rect">
            <a:avLst/>
          </a:prstGeom>
        </p:spPr>
      </p:pic>
      <p:pic>
        <p:nvPicPr>
          <p:cNvPr id="84" name="Graphic 83" descr="Family with boy">
            <a:extLst>
              <a:ext uri="{FF2B5EF4-FFF2-40B4-BE49-F238E27FC236}">
                <a16:creationId xmlns="" xmlns:a16="http://schemas.microsoft.com/office/drawing/2014/main" id="{94F940BD-F76E-8D42-A900-36FE411D33B3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380235" y="3373187"/>
            <a:ext cx="616054" cy="575405"/>
          </a:xfrm>
          <a:prstGeom prst="rect">
            <a:avLst/>
          </a:prstGeom>
        </p:spPr>
      </p:pic>
      <p:pic>
        <p:nvPicPr>
          <p:cNvPr id="85" name="Graphic 84" descr="Family with boy">
            <a:extLst>
              <a:ext uri="{FF2B5EF4-FFF2-40B4-BE49-F238E27FC236}">
                <a16:creationId xmlns="" xmlns:a16="http://schemas.microsoft.com/office/drawing/2014/main" id="{ECD74711-0600-DE42-8D96-7898655D6D25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745468" y="1227420"/>
            <a:ext cx="616054" cy="575405"/>
          </a:xfrm>
          <a:prstGeom prst="rect">
            <a:avLst/>
          </a:prstGeom>
        </p:spPr>
      </p:pic>
      <p:pic>
        <p:nvPicPr>
          <p:cNvPr id="86" name="Graphic 85" descr="Pregnant lady">
            <a:extLst>
              <a:ext uri="{FF2B5EF4-FFF2-40B4-BE49-F238E27FC236}">
                <a16:creationId xmlns="" xmlns:a16="http://schemas.microsoft.com/office/drawing/2014/main" id="{1364CDE6-AC69-294F-B810-64CADFC5C291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298405" y="1225701"/>
            <a:ext cx="573107" cy="535292"/>
          </a:xfrm>
          <a:prstGeom prst="rect">
            <a:avLst/>
          </a:prstGeom>
        </p:spPr>
      </p:pic>
      <p:pic>
        <p:nvPicPr>
          <p:cNvPr id="87" name="Graphic 86" descr="Universal Access">
            <a:extLst>
              <a:ext uri="{FF2B5EF4-FFF2-40B4-BE49-F238E27FC236}">
                <a16:creationId xmlns="" xmlns:a16="http://schemas.microsoft.com/office/drawing/2014/main" id="{D8342B9C-B704-CA40-BF7A-281C798758E5}"/>
              </a:ext>
            </a:extLst>
          </p:cNvPr>
          <p:cNvPicPr>
            <a:picLocks noChangeAspect="1"/>
          </p:cNvPicPr>
          <p:nvPr/>
        </p:nvPicPr>
        <p:blipFill rotWithShape="1"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rcRect r="45363"/>
          <a:stretch/>
        </p:blipFill>
        <p:spPr>
          <a:xfrm>
            <a:off x="8742995" y="1111076"/>
            <a:ext cx="473872" cy="810085"/>
          </a:xfrm>
          <a:prstGeom prst="rect">
            <a:avLst/>
          </a:prstGeom>
        </p:spPr>
      </p:pic>
      <p:pic>
        <p:nvPicPr>
          <p:cNvPr id="88" name="Graphic 87" descr="Head with gears">
            <a:extLst>
              <a:ext uri="{FF2B5EF4-FFF2-40B4-BE49-F238E27FC236}">
                <a16:creationId xmlns="" xmlns:a16="http://schemas.microsoft.com/office/drawing/2014/main" id="{638045B2-19ED-EC42-B6E8-6C41EB899E1D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0445609" y="4544232"/>
            <a:ext cx="573475" cy="535636"/>
          </a:xfrm>
          <a:prstGeom prst="rect">
            <a:avLst/>
          </a:prstGeom>
        </p:spPr>
      </p:pic>
      <p:pic>
        <p:nvPicPr>
          <p:cNvPr id="89" name="Graphic 88" descr="Man with baby">
            <a:extLst>
              <a:ext uri="{FF2B5EF4-FFF2-40B4-BE49-F238E27FC236}">
                <a16:creationId xmlns="" xmlns:a16="http://schemas.microsoft.com/office/drawing/2014/main" id="{6129FBB5-4EE0-4341-84DB-6334EEE4A0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887315" y="4546276"/>
            <a:ext cx="511239" cy="477506"/>
          </a:xfrm>
          <a:prstGeom prst="rect">
            <a:avLst/>
          </a:prstGeom>
        </p:spPr>
      </p:pic>
      <p:pic>
        <p:nvPicPr>
          <p:cNvPr id="90" name="Graphic 89" descr="Man with baby">
            <a:extLst>
              <a:ext uri="{FF2B5EF4-FFF2-40B4-BE49-F238E27FC236}">
                <a16:creationId xmlns="" xmlns:a16="http://schemas.microsoft.com/office/drawing/2014/main" id="{3ABD8127-CC72-4E44-BFC6-821F8002C00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996067" y="2445300"/>
            <a:ext cx="511239" cy="477506"/>
          </a:xfrm>
          <a:prstGeom prst="rect">
            <a:avLst/>
          </a:prstGeom>
        </p:spPr>
      </p:pic>
      <p:pic>
        <p:nvPicPr>
          <p:cNvPr id="91" name="Graphic 90" descr="Woman with baby">
            <a:extLst>
              <a:ext uri="{FF2B5EF4-FFF2-40B4-BE49-F238E27FC236}">
                <a16:creationId xmlns="" xmlns:a16="http://schemas.microsoft.com/office/drawing/2014/main" id="{BA06137A-3E17-2040-B341-964281AFAC29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483568" y="1836354"/>
            <a:ext cx="588113" cy="549308"/>
          </a:xfrm>
          <a:prstGeom prst="rect">
            <a:avLst/>
          </a:prstGeom>
        </p:spPr>
      </p:pic>
      <p:pic>
        <p:nvPicPr>
          <p:cNvPr id="92" name="Graphic 91" descr="Head with gears">
            <a:extLst>
              <a:ext uri="{FF2B5EF4-FFF2-40B4-BE49-F238E27FC236}">
                <a16:creationId xmlns="" xmlns:a16="http://schemas.microsoft.com/office/drawing/2014/main" id="{D1D7A4AE-0458-1A4F-B6ED-FD31BB0C2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526431" y="2443210"/>
            <a:ext cx="573475" cy="535636"/>
          </a:xfrm>
          <a:prstGeom prst="rect">
            <a:avLst/>
          </a:prstGeom>
        </p:spPr>
      </p:pic>
      <p:pic>
        <p:nvPicPr>
          <p:cNvPr id="93" name="Graphic 92" descr="Pregnant lady">
            <a:extLst>
              <a:ext uri="{FF2B5EF4-FFF2-40B4-BE49-F238E27FC236}">
                <a16:creationId xmlns="" xmlns:a16="http://schemas.microsoft.com/office/drawing/2014/main" id="{E1378C32-202C-7C45-B4AD-2FC9F554A997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7972793" y="3410705"/>
            <a:ext cx="573107" cy="535292"/>
          </a:xfrm>
          <a:prstGeom prst="rect">
            <a:avLst/>
          </a:prstGeom>
        </p:spPr>
      </p:pic>
      <p:pic>
        <p:nvPicPr>
          <p:cNvPr id="94" name="Graphic 93" descr="Woman with baby">
            <a:extLst>
              <a:ext uri="{FF2B5EF4-FFF2-40B4-BE49-F238E27FC236}">
                <a16:creationId xmlns="" xmlns:a16="http://schemas.microsoft.com/office/drawing/2014/main" id="{2CFF09AE-F59E-1D45-A0D5-45FE94E22FE1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88150" y="3980878"/>
            <a:ext cx="588113" cy="549308"/>
          </a:xfrm>
          <a:prstGeom prst="rect">
            <a:avLst/>
          </a:prstGeom>
        </p:spPr>
      </p:pic>
      <p:pic>
        <p:nvPicPr>
          <p:cNvPr id="96" name="Graphic 69" descr="Universal Access">
            <a:extLst>
              <a:ext uri="{FF2B5EF4-FFF2-40B4-BE49-F238E27FC236}">
                <a16:creationId xmlns="" xmlns:a16="http://schemas.microsoft.com/office/drawing/2014/main" id="{A7A55F53-0501-3A45-97DB-85CAE35BC225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rcRect r="45363"/>
          <a:stretch/>
        </p:blipFill>
        <p:spPr>
          <a:xfrm>
            <a:off x="8964567" y="4399742"/>
            <a:ext cx="473872" cy="810085"/>
          </a:xfrm>
          <a:prstGeom prst="rect">
            <a:avLst/>
          </a:prstGeom>
        </p:spPr>
      </p:pic>
      <p:pic>
        <p:nvPicPr>
          <p:cNvPr id="98" name="Graphic 87" descr="Head with gears">
            <a:extLst>
              <a:ext uri="{FF2B5EF4-FFF2-40B4-BE49-F238E27FC236}">
                <a16:creationId xmlns="" xmlns:a16="http://schemas.microsoft.com/office/drawing/2014/main" id="{638045B2-19ED-EC42-B6E8-6C41EB899E1D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8468623" y="3966643"/>
            <a:ext cx="573475" cy="535636"/>
          </a:xfrm>
          <a:prstGeom prst="rect">
            <a:avLst/>
          </a:prstGeom>
        </p:spPr>
      </p:pic>
      <p:pic>
        <p:nvPicPr>
          <p:cNvPr id="99" name="Graphic 60" descr="Universal Access">
            <a:extLst>
              <a:ext uri="{FF2B5EF4-FFF2-40B4-BE49-F238E27FC236}">
                <a16:creationId xmlns="" xmlns:a16="http://schemas.microsoft.com/office/drawing/2014/main" id="{1AC08A40-B7C9-E44E-B3B1-031E5902131D}"/>
              </a:ext>
            </a:extLst>
          </p:cNvPr>
          <p:cNvPicPr>
            <a:picLocks noChangeAspect="1"/>
          </p:cNvPicPr>
          <p:nvPr/>
        </p:nvPicPr>
        <p:blipFill rotWithShape="1">
          <a:blip r:embed="rId54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rcRect r="45363"/>
          <a:stretch/>
        </p:blipFill>
        <p:spPr>
          <a:xfrm>
            <a:off x="8988263" y="3812880"/>
            <a:ext cx="473872" cy="810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825786" y="4779062"/>
            <a:ext cx="1660940" cy="376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5106533" y="4546276"/>
            <a:ext cx="952500" cy="6745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995533" y="3092175"/>
            <a:ext cx="1325033" cy="5090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4410354" y="3822700"/>
            <a:ext cx="1524779" cy="3888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136184" y="3371786"/>
            <a:ext cx="1275993" cy="36457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850901" y="2444658"/>
            <a:ext cx="627609" cy="4618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2894535" y="1674256"/>
            <a:ext cx="893574" cy="47806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450038" y="1654091"/>
            <a:ext cx="970398" cy="66862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5672710" y="1695069"/>
            <a:ext cx="1636289" cy="41251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5913153" y="2414943"/>
            <a:ext cx="1432813" cy="55685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140838" y="4357572"/>
            <a:ext cx="1051339" cy="508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2136184" y="1113501"/>
            <a:ext cx="1015072" cy="38065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3347801" y="1091013"/>
            <a:ext cx="1846499" cy="355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484139" y="4001571"/>
            <a:ext cx="960153" cy="255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6365440" y="3745421"/>
            <a:ext cx="1005926" cy="489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3818508" y="3254815"/>
            <a:ext cx="2070100" cy="376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4847433" y="2339131"/>
            <a:ext cx="827642" cy="672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2995364" y="2890786"/>
            <a:ext cx="1727200" cy="21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3818508" y="2070910"/>
            <a:ext cx="854040" cy="629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656256" y="3800180"/>
            <a:ext cx="1087227" cy="498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2962837" y="3876893"/>
            <a:ext cx="1190128" cy="338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046008" y="2998736"/>
            <a:ext cx="1659375" cy="2839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459949" y="4382602"/>
            <a:ext cx="1172117" cy="2951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2017559" y="4378075"/>
            <a:ext cx="1394618" cy="4282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3735972" y="4297479"/>
            <a:ext cx="1185143" cy="3171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3500254" y="4695960"/>
            <a:ext cx="1369125" cy="509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4789093" y="1597419"/>
            <a:ext cx="810414" cy="6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114300" y="128836"/>
            <a:ext cx="11925300" cy="672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343433"/>
                </a:solidFill>
              </a:rPr>
              <a:t>A comprehensive set of initiatives with strong leadership</a:t>
            </a:r>
            <a:endParaRPr lang="en-US" sz="4000" dirty="0">
              <a:solidFill>
                <a:srgbClr val="343433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98128" y="3079751"/>
            <a:ext cx="1440238" cy="900113"/>
          </a:xfrm>
          <a:prstGeom prst="roundRect">
            <a:avLst/>
          </a:prstGeom>
          <a:solidFill>
            <a:srgbClr val="88CCC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>
                <a:solidFill>
                  <a:prstClr val="white"/>
                </a:solidFill>
              </a:rPr>
              <a:t>SMART Working</a:t>
            </a:r>
          </a:p>
          <a:p>
            <a:pPr algn="ctr" defTabSz="933842">
              <a:defRPr/>
            </a:pPr>
            <a:r>
              <a:rPr lang="en-GB" sz="1000" i="1" dirty="0">
                <a:solidFill>
                  <a:prstClr val="white"/>
                </a:solidFill>
              </a:rPr>
              <a:t>Ana Maria </a:t>
            </a:r>
            <a:r>
              <a:rPr lang="en-GB" sz="1000" i="1" dirty="0" err="1" smtClean="0">
                <a:solidFill>
                  <a:prstClr val="white"/>
                </a:solidFill>
              </a:rPr>
              <a:t>Tuliak</a:t>
            </a:r>
            <a:endParaRPr lang="en-GB" sz="1000" i="1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11"/>
          <p:cNvSpPr/>
          <p:nvPr/>
        </p:nvSpPr>
        <p:spPr>
          <a:xfrm>
            <a:off x="7523535" y="966788"/>
            <a:ext cx="1440238" cy="900112"/>
          </a:xfrm>
          <a:prstGeom prst="roundRect">
            <a:avLst/>
          </a:prstGeom>
          <a:solidFill>
            <a:srgbClr val="88CCC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>
                <a:solidFill>
                  <a:prstClr val="white"/>
                </a:solidFill>
              </a:rPr>
              <a:t>Early career</a:t>
            </a: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 smtClean="0">
                <a:solidFill>
                  <a:prstClr val="white"/>
                </a:solidFill>
              </a:rPr>
              <a:t>Emma Douglas</a:t>
            </a:r>
            <a:endParaRPr lang="en-GB" sz="1000" i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19"/>
          <p:cNvSpPr/>
          <p:nvPr/>
        </p:nvSpPr>
        <p:spPr>
          <a:xfrm>
            <a:off x="4246081" y="952501"/>
            <a:ext cx="1441825" cy="900113"/>
          </a:xfrm>
          <a:prstGeom prst="roundRect">
            <a:avLst/>
          </a:prstGeom>
          <a:solidFill>
            <a:srgbClr val="12A6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 smtClean="0">
                <a:solidFill>
                  <a:prstClr val="white"/>
                </a:solidFill>
              </a:rPr>
              <a:t>Gender</a:t>
            </a:r>
          </a:p>
          <a:p>
            <a:pPr algn="ctr" defTabSz="933842">
              <a:defRPr/>
            </a:pPr>
            <a:r>
              <a:rPr lang="en-GB" sz="1000" b="1" dirty="0" smtClean="0">
                <a:solidFill>
                  <a:prstClr val="white"/>
                </a:solidFill>
              </a:rPr>
              <a:t>Helena Morrissey</a:t>
            </a:r>
            <a:endParaRPr lang="en-GB" sz="1000" b="1" dirty="0">
              <a:solidFill>
                <a:prstClr val="white"/>
              </a:solidFill>
            </a:endParaRP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>
                <a:solidFill>
                  <a:prstClr val="white"/>
                </a:solidFill>
              </a:rPr>
              <a:t>Cosmo</a:t>
            </a:r>
            <a:r>
              <a:rPr lang="en-GB" sz="900" i="1" dirty="0">
                <a:solidFill>
                  <a:prstClr val="white"/>
                </a:solidFill>
              </a:rPr>
              <a:t> </a:t>
            </a:r>
            <a:r>
              <a:rPr lang="en-GB" sz="1000" i="1" dirty="0" smtClean="0">
                <a:solidFill>
                  <a:prstClr val="white"/>
                </a:solidFill>
              </a:rPr>
              <a:t>Elms</a:t>
            </a:r>
            <a:endParaRPr lang="en-GB" sz="1000" i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18126" y="2046288"/>
            <a:ext cx="1535174" cy="900112"/>
          </a:xfrm>
          <a:prstGeom prst="roundRect">
            <a:avLst/>
          </a:prstGeom>
          <a:solidFill>
            <a:srgbClr val="12A6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>
                <a:solidFill>
                  <a:prstClr val="white"/>
                </a:solidFill>
              </a:rPr>
              <a:t>LGBT+</a:t>
            </a:r>
          </a:p>
          <a:p>
            <a:pPr algn="ctr" defTabSz="933842">
              <a:defRPr/>
            </a:pPr>
            <a:r>
              <a:rPr lang="en-GB" sz="1000" i="1" dirty="0">
                <a:solidFill>
                  <a:prstClr val="white"/>
                </a:solidFill>
              </a:rPr>
              <a:t>Colette</a:t>
            </a:r>
            <a:r>
              <a:rPr lang="en-GB" sz="900" i="1" dirty="0">
                <a:solidFill>
                  <a:prstClr val="white"/>
                </a:solidFill>
              </a:rPr>
              <a:t> </a:t>
            </a:r>
            <a:r>
              <a:rPr lang="en-GB" sz="1000" i="1" dirty="0">
                <a:solidFill>
                  <a:prstClr val="white"/>
                </a:solidFill>
              </a:rPr>
              <a:t>Comerford</a:t>
            </a:r>
          </a:p>
          <a:p>
            <a:pPr algn="ctr" defTabSz="933842">
              <a:defRPr/>
            </a:pPr>
            <a:r>
              <a:rPr lang="en-GB" sz="1000" i="1" dirty="0">
                <a:solidFill>
                  <a:prstClr val="white"/>
                </a:solidFill>
              </a:rPr>
              <a:t>Matt Cameron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15911" y="2033588"/>
            <a:ext cx="1440237" cy="900112"/>
          </a:xfrm>
          <a:prstGeom prst="roundRect">
            <a:avLst/>
          </a:prstGeom>
          <a:solidFill>
            <a:srgbClr val="12A6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endParaRPr lang="en-GB" sz="900" b="1" dirty="0">
              <a:solidFill>
                <a:prstClr val="white"/>
              </a:solidFill>
            </a:endParaRPr>
          </a:p>
          <a:p>
            <a:pPr algn="ctr" defTabSz="933842">
              <a:defRPr/>
            </a:pPr>
            <a:r>
              <a:rPr lang="en-GB" sz="1400" b="1" dirty="0" smtClean="0">
                <a:solidFill>
                  <a:prstClr val="white"/>
                </a:solidFill>
              </a:rPr>
              <a:t>Mental </a:t>
            </a:r>
            <a:r>
              <a:rPr lang="en-GB" sz="1400" b="1" dirty="0">
                <a:solidFill>
                  <a:prstClr val="white"/>
                </a:solidFill>
              </a:rPr>
              <a:t>Health</a:t>
            </a:r>
          </a:p>
          <a:p>
            <a:pPr algn="ctr" defTabSz="933842">
              <a:defRPr/>
            </a:pPr>
            <a:r>
              <a:rPr lang="en-GB" sz="1000" i="1" dirty="0">
                <a:solidFill>
                  <a:prstClr val="white"/>
                </a:solidFill>
              </a:rPr>
              <a:t>Katy</a:t>
            </a:r>
            <a:r>
              <a:rPr lang="en-GB" sz="900" i="1" dirty="0">
                <a:solidFill>
                  <a:prstClr val="white"/>
                </a:solidFill>
              </a:rPr>
              <a:t> </a:t>
            </a:r>
            <a:r>
              <a:rPr lang="en-GB" sz="1000" i="1" dirty="0">
                <a:solidFill>
                  <a:prstClr val="white"/>
                </a:solidFill>
              </a:rPr>
              <a:t>Halliday</a:t>
            </a:r>
          </a:p>
          <a:p>
            <a:pPr algn="ctr" defTabSz="933842">
              <a:defRPr/>
            </a:pPr>
            <a:endParaRPr lang="en-GB" sz="900" i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4183" y="954088"/>
            <a:ext cx="1441825" cy="912812"/>
          </a:xfrm>
          <a:prstGeom prst="roundRect">
            <a:avLst/>
          </a:prstGeom>
          <a:solidFill>
            <a:srgbClr val="C0D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1863">
              <a:lnSpc>
                <a:spcPts val="1000"/>
              </a:lnSpc>
              <a:defRPr/>
            </a:pPr>
            <a:r>
              <a:rPr lang="en-GB" sz="1300" b="1" dirty="0">
                <a:solidFill>
                  <a:srgbClr val="FFFFFF"/>
                </a:solidFill>
                <a:latin typeface="Century Gothic" charset="0"/>
                <a:ea typeface="ＭＳ Ｐゴシック" charset="0"/>
                <a:cs typeface="Arial" charset="0"/>
              </a:rPr>
              <a:t>Ambassadors’ programme</a:t>
            </a:r>
          </a:p>
          <a:p>
            <a:pPr algn="ctr" defTabSz="931863">
              <a:lnSpc>
                <a:spcPts val="1000"/>
              </a:lnSpc>
              <a:spcBef>
                <a:spcPts val="288"/>
              </a:spcBef>
              <a:defRPr/>
            </a:pPr>
            <a:r>
              <a:rPr lang="en-GB" sz="1000" i="1" dirty="0">
                <a:solidFill>
                  <a:srgbClr val="FFFFFF"/>
                </a:solidFill>
                <a:latin typeface="Century Gothic" charset="0"/>
                <a:ea typeface="ＭＳ Ｐゴシック" charset="0"/>
                <a:cs typeface="Arial" charset="0"/>
              </a:rPr>
              <a:t>Sarah Bates</a:t>
            </a:r>
          </a:p>
          <a:p>
            <a:pPr algn="ctr" defTabSz="931863">
              <a:lnSpc>
                <a:spcPts val="1000"/>
              </a:lnSpc>
              <a:spcBef>
                <a:spcPts val="288"/>
              </a:spcBef>
              <a:defRPr/>
            </a:pPr>
            <a:r>
              <a:rPr lang="en-GB" sz="1000" i="1" dirty="0">
                <a:solidFill>
                  <a:srgbClr val="FFFFFF"/>
                </a:solidFill>
                <a:latin typeface="Century Gothic" charset="0"/>
                <a:ea typeface="ＭＳ Ｐゴシック" charset="0"/>
                <a:cs typeface="Arial" charset="0"/>
              </a:rPr>
              <a:t>Jayne Styles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30510" y="979488"/>
            <a:ext cx="1440238" cy="900112"/>
          </a:xfrm>
          <a:prstGeom prst="roundRect">
            <a:avLst/>
          </a:prstGeom>
          <a:solidFill>
            <a:srgbClr val="00AFB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endParaRPr lang="en-GB" sz="900" b="1" dirty="0">
              <a:solidFill>
                <a:prstClr val="white"/>
              </a:solidFill>
            </a:endParaRPr>
          </a:p>
          <a:p>
            <a:pPr algn="ctr" defTabSz="933842">
              <a:defRPr/>
            </a:pPr>
            <a:r>
              <a:rPr lang="en-GB" sz="1400" b="1" dirty="0">
                <a:solidFill>
                  <a:prstClr val="white"/>
                </a:solidFill>
              </a:rPr>
              <a:t>A</a:t>
            </a:r>
            <a:r>
              <a:rPr lang="en-GB" sz="1400" b="1" dirty="0" smtClean="0">
                <a:solidFill>
                  <a:prstClr val="white"/>
                </a:solidFill>
              </a:rPr>
              <a:t>sset </a:t>
            </a:r>
            <a:r>
              <a:rPr lang="en-GB" sz="1400" b="1" dirty="0">
                <a:solidFill>
                  <a:prstClr val="white"/>
                </a:solidFill>
              </a:rPr>
              <a:t>owners</a:t>
            </a:r>
          </a:p>
          <a:p>
            <a:pPr algn="ctr" defTabSz="933842">
              <a:spcBef>
                <a:spcPts val="283"/>
              </a:spcBef>
              <a:defRPr/>
            </a:pPr>
            <a:r>
              <a:rPr lang="en-GB" sz="900" i="1" dirty="0" smtClean="0">
                <a:solidFill>
                  <a:prstClr val="white"/>
                </a:solidFill>
              </a:rPr>
              <a:t>Craig </a:t>
            </a:r>
            <a:r>
              <a:rPr lang="en-GB" sz="900" i="1" dirty="0" err="1" smtClean="0">
                <a:solidFill>
                  <a:prstClr val="white"/>
                </a:solidFill>
              </a:rPr>
              <a:t>Rimmer</a:t>
            </a:r>
            <a:endParaRPr lang="en-GB" sz="900" i="1" dirty="0">
              <a:solidFill>
                <a:prstClr val="white"/>
              </a:solidFill>
            </a:endParaRPr>
          </a:p>
          <a:p>
            <a:pPr defTabSz="933842">
              <a:defRPr/>
            </a:pPr>
            <a:endParaRPr lang="en-GB" sz="9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5770" y="2005014"/>
            <a:ext cx="1440238" cy="900112"/>
          </a:xfrm>
          <a:prstGeom prst="roundRect">
            <a:avLst/>
          </a:prstGeom>
          <a:solidFill>
            <a:srgbClr val="C0D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>
                <a:solidFill>
                  <a:prstClr val="white"/>
                </a:solidFill>
              </a:rPr>
              <a:t>Metrics</a:t>
            </a: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 smtClean="0">
                <a:solidFill>
                  <a:prstClr val="white"/>
                </a:solidFill>
              </a:rPr>
              <a:t>Jo Livermore</a:t>
            </a:r>
            <a:endParaRPr lang="en-GB" sz="1000" i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5911" y="3066258"/>
            <a:ext cx="1440237" cy="900113"/>
          </a:xfrm>
          <a:prstGeom prst="roundRect">
            <a:avLst/>
          </a:prstGeom>
          <a:solidFill>
            <a:srgbClr val="12A6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300" b="1" dirty="0">
                <a:solidFill>
                  <a:prstClr val="white"/>
                </a:solidFill>
              </a:rPr>
              <a:t>Neurodiversity</a:t>
            </a:r>
          </a:p>
          <a:p>
            <a:pPr algn="ctr" defTabSz="933842">
              <a:defRPr/>
            </a:pPr>
            <a:r>
              <a:rPr lang="en-GB" sz="1000" i="1" dirty="0">
                <a:solidFill>
                  <a:prstClr val="white"/>
                </a:solidFill>
              </a:rPr>
              <a:t>Meike</a:t>
            </a:r>
            <a:r>
              <a:rPr lang="en-GB" sz="900" i="1" dirty="0">
                <a:solidFill>
                  <a:prstClr val="white"/>
                </a:solidFill>
              </a:rPr>
              <a:t> </a:t>
            </a:r>
            <a:r>
              <a:rPr lang="en-GB" sz="1000" i="1" dirty="0">
                <a:solidFill>
                  <a:prstClr val="white"/>
                </a:solidFill>
              </a:rPr>
              <a:t>Bliebenicht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16538" y="4110038"/>
            <a:ext cx="1536762" cy="900112"/>
          </a:xfrm>
          <a:prstGeom prst="roundRect">
            <a:avLst/>
          </a:prstGeom>
          <a:solidFill>
            <a:srgbClr val="12A6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>
                <a:solidFill>
                  <a:prstClr val="white"/>
                </a:solidFill>
              </a:rPr>
              <a:t>S</a:t>
            </a:r>
            <a:r>
              <a:rPr lang="en-GB" sz="1400" b="1" dirty="0" smtClean="0">
                <a:solidFill>
                  <a:prstClr val="white"/>
                </a:solidFill>
              </a:rPr>
              <a:t>ocial Mobility</a:t>
            </a: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 smtClean="0">
                <a:solidFill>
                  <a:prstClr val="white"/>
                </a:solidFill>
              </a:rPr>
              <a:t>David </a:t>
            </a:r>
            <a:r>
              <a:rPr lang="en-GB" sz="1000" i="1" dirty="0" err="1" smtClean="0">
                <a:solidFill>
                  <a:prstClr val="white"/>
                </a:solidFill>
              </a:rPr>
              <a:t>Aujla</a:t>
            </a:r>
            <a:endParaRPr lang="en-GB" sz="1000" i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6538" y="957263"/>
            <a:ext cx="1536762" cy="900112"/>
          </a:xfrm>
          <a:prstGeom prst="roundRect">
            <a:avLst/>
          </a:prstGeom>
          <a:solidFill>
            <a:srgbClr val="12A6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 smtClean="0">
                <a:solidFill>
                  <a:prstClr val="white"/>
                </a:solidFill>
              </a:rPr>
              <a:t>#</a:t>
            </a:r>
            <a:r>
              <a:rPr lang="en-GB" sz="1400" b="1" dirty="0" err="1" smtClean="0">
                <a:solidFill>
                  <a:prstClr val="white"/>
                </a:solidFill>
              </a:rPr>
              <a:t>TalkAboutBlack</a:t>
            </a:r>
            <a:endParaRPr lang="en-GB" sz="1400" b="1" dirty="0">
              <a:solidFill>
                <a:prstClr val="white"/>
              </a:solidFill>
            </a:endParaRPr>
          </a:p>
          <a:p>
            <a:pPr algn="ctr" defTabSz="933842">
              <a:spcBef>
                <a:spcPts val="283"/>
              </a:spcBef>
              <a:defRPr/>
            </a:pPr>
            <a:r>
              <a:rPr lang="en-GB" sz="1050" i="1" dirty="0">
                <a:solidFill>
                  <a:prstClr val="white"/>
                </a:solidFill>
              </a:rPr>
              <a:t>Gavin</a:t>
            </a:r>
            <a:r>
              <a:rPr lang="en-GB" sz="1000" i="1" dirty="0">
                <a:solidFill>
                  <a:prstClr val="white"/>
                </a:solidFill>
              </a:rPr>
              <a:t> </a:t>
            </a:r>
            <a:r>
              <a:rPr lang="en-GB" sz="1000" i="1" dirty="0" smtClean="0">
                <a:solidFill>
                  <a:prstClr val="white"/>
                </a:solidFill>
              </a:rPr>
              <a:t>Lewis</a:t>
            </a: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 smtClean="0">
                <a:solidFill>
                  <a:prstClr val="white"/>
                </a:solidFill>
              </a:rPr>
              <a:t>Justin </a:t>
            </a:r>
            <a:r>
              <a:rPr lang="en-GB" sz="1000" i="1" dirty="0" err="1" smtClean="0">
                <a:solidFill>
                  <a:prstClr val="white"/>
                </a:solidFill>
              </a:rPr>
              <a:t>Onuekwusi</a:t>
            </a:r>
            <a:endParaRPr lang="en-GB" sz="1000" i="1" dirty="0">
              <a:solidFill>
                <a:prstClr val="white"/>
              </a:solidFill>
            </a:endParaRP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 err="1" smtClean="0">
                <a:solidFill>
                  <a:prstClr val="white"/>
                </a:solidFill>
              </a:rPr>
              <a:t>Dawid</a:t>
            </a:r>
            <a:r>
              <a:rPr lang="en-GB" sz="900" i="1" dirty="0" smtClean="0">
                <a:solidFill>
                  <a:prstClr val="white"/>
                </a:solidFill>
              </a:rPr>
              <a:t> </a:t>
            </a:r>
            <a:r>
              <a:rPr lang="en-GB" sz="1000" i="1" dirty="0" err="1">
                <a:solidFill>
                  <a:prstClr val="white"/>
                </a:solidFill>
              </a:rPr>
              <a:t>Konotey-</a:t>
            </a:r>
            <a:r>
              <a:rPr lang="en-GB" sz="1000" i="1" dirty="0" err="1" smtClean="0">
                <a:solidFill>
                  <a:prstClr val="white"/>
                </a:solidFill>
              </a:rPr>
              <a:t>Ahulu</a:t>
            </a:r>
            <a:endParaRPr lang="en-GB" sz="1000" i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98128" y="2028826"/>
            <a:ext cx="1441825" cy="900113"/>
          </a:xfrm>
          <a:prstGeom prst="roundRect">
            <a:avLst/>
          </a:prstGeom>
          <a:solidFill>
            <a:srgbClr val="88CCC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>
                <a:solidFill>
                  <a:prstClr val="white"/>
                </a:solidFill>
              </a:rPr>
              <a:t>Returners</a:t>
            </a: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>
                <a:solidFill>
                  <a:prstClr val="white"/>
                </a:solidFill>
              </a:rPr>
              <a:t>Rachel</a:t>
            </a:r>
            <a:r>
              <a:rPr lang="en-GB" sz="900" i="1" dirty="0">
                <a:solidFill>
                  <a:prstClr val="white"/>
                </a:solidFill>
              </a:rPr>
              <a:t> </a:t>
            </a:r>
            <a:r>
              <a:rPr lang="en-GB" sz="1000" i="1" dirty="0">
                <a:solidFill>
                  <a:prstClr val="white"/>
                </a:solidFill>
              </a:rPr>
              <a:t>Harris</a:t>
            </a: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>
                <a:solidFill>
                  <a:prstClr val="white"/>
                </a:solidFill>
              </a:rPr>
              <a:t>Kirsty Baldock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29562" y="2009776"/>
            <a:ext cx="1440238" cy="900113"/>
          </a:xfrm>
          <a:prstGeom prst="roundRect">
            <a:avLst/>
          </a:prstGeom>
          <a:solidFill>
            <a:srgbClr val="C0D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 smtClean="0">
                <a:solidFill>
                  <a:prstClr val="white"/>
                </a:solidFill>
              </a:rPr>
              <a:t>Marketing/ PR</a:t>
            </a:r>
            <a:endParaRPr lang="en-GB" sz="1400" b="1" dirty="0">
              <a:solidFill>
                <a:prstClr val="white"/>
              </a:solidFill>
            </a:endParaRPr>
          </a:p>
          <a:p>
            <a:pPr algn="ctr" defTabSz="933842">
              <a:defRPr/>
            </a:pPr>
            <a:r>
              <a:rPr lang="en-GB" sz="1000" i="1" dirty="0">
                <a:solidFill>
                  <a:prstClr val="white"/>
                </a:solidFill>
              </a:rPr>
              <a:t>Linda </a:t>
            </a:r>
            <a:r>
              <a:rPr lang="en-GB" sz="1000" i="1" dirty="0" smtClean="0">
                <a:solidFill>
                  <a:prstClr val="white"/>
                </a:solidFill>
              </a:rPr>
              <a:t>Russheim</a:t>
            </a:r>
          </a:p>
          <a:p>
            <a:pPr algn="ctr" defTabSz="933842">
              <a:defRPr/>
            </a:pPr>
            <a:r>
              <a:rPr lang="en-GB" sz="1000" i="1" dirty="0" err="1" smtClean="0">
                <a:solidFill>
                  <a:prstClr val="white"/>
                </a:solidFill>
              </a:rPr>
              <a:t>Lansons</a:t>
            </a:r>
            <a:endParaRPr lang="en-GB" sz="1000" i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29562" y="946152"/>
            <a:ext cx="1440238" cy="900113"/>
          </a:xfrm>
          <a:prstGeom prst="roundRect">
            <a:avLst/>
          </a:prstGeom>
          <a:solidFill>
            <a:srgbClr val="C0D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300" b="1" dirty="0">
                <a:solidFill>
                  <a:prstClr val="white"/>
                </a:solidFill>
              </a:rPr>
              <a:t>Project Management</a:t>
            </a:r>
          </a:p>
          <a:p>
            <a:pPr algn="ctr" defTabSz="933842">
              <a:defRPr/>
            </a:pPr>
            <a:r>
              <a:rPr lang="en-GB" sz="1000" i="1" dirty="0">
                <a:solidFill>
                  <a:prstClr val="white"/>
                </a:solidFill>
              </a:rPr>
              <a:t>Jane Welsh</a:t>
            </a:r>
          </a:p>
          <a:p>
            <a:pPr algn="ctr" defTabSz="933842">
              <a:defRPr/>
            </a:pPr>
            <a:r>
              <a:rPr lang="en-GB" sz="1000" i="1" dirty="0">
                <a:solidFill>
                  <a:prstClr val="white"/>
                </a:solidFill>
              </a:rPr>
              <a:t>Charlotte Mason</a:t>
            </a:r>
          </a:p>
        </p:txBody>
      </p:sp>
      <p:sp>
        <p:nvSpPr>
          <p:cNvPr id="18" name="Rounded Rectangle 16"/>
          <p:cNvSpPr/>
          <p:nvPr/>
        </p:nvSpPr>
        <p:spPr>
          <a:xfrm>
            <a:off x="5822889" y="3085309"/>
            <a:ext cx="1536762" cy="900113"/>
          </a:xfrm>
          <a:prstGeom prst="roundRect">
            <a:avLst/>
          </a:prstGeom>
          <a:solidFill>
            <a:srgbClr val="12A6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>
                <a:solidFill>
                  <a:prstClr val="white"/>
                </a:solidFill>
              </a:rPr>
              <a:t>Military</a:t>
            </a:r>
          </a:p>
          <a:p>
            <a:pPr algn="ctr" defTabSz="933842">
              <a:defRPr/>
            </a:pPr>
            <a:r>
              <a:rPr lang="en-GB" sz="1000" i="1" dirty="0">
                <a:solidFill>
                  <a:prstClr val="white"/>
                </a:solidFill>
              </a:rPr>
              <a:t>Kelly Mullane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23535" y="4089401"/>
            <a:ext cx="1440238" cy="900113"/>
          </a:xfrm>
          <a:prstGeom prst="roundRect">
            <a:avLst/>
          </a:prstGeom>
          <a:solidFill>
            <a:srgbClr val="88CCC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 smtClean="0">
                <a:solidFill>
                  <a:prstClr val="white"/>
                </a:solidFill>
              </a:rPr>
              <a:t>Working Families</a:t>
            </a:r>
            <a:endParaRPr lang="en-GB" sz="1400" b="1" dirty="0">
              <a:solidFill>
                <a:prstClr val="white"/>
              </a:solidFill>
            </a:endParaRPr>
          </a:p>
          <a:p>
            <a:pPr algn="ctr" defTabSz="933842">
              <a:defRPr/>
            </a:pPr>
            <a:r>
              <a:rPr lang="en-GB" sz="1000" i="1" dirty="0" smtClean="0">
                <a:solidFill>
                  <a:prstClr val="white"/>
                </a:solidFill>
              </a:rPr>
              <a:t>Claire Black</a:t>
            </a:r>
          </a:p>
          <a:p>
            <a:pPr algn="ctr" defTabSz="933842">
              <a:defRPr/>
            </a:pPr>
            <a:r>
              <a:rPr lang="en-GB" sz="1000" i="1" dirty="0" err="1" smtClean="0">
                <a:solidFill>
                  <a:prstClr val="white"/>
                </a:solidFill>
              </a:rPr>
              <a:t>Sascha</a:t>
            </a:r>
            <a:r>
              <a:rPr lang="en-GB" sz="1000" i="1" dirty="0" smtClean="0">
                <a:solidFill>
                  <a:prstClr val="white"/>
                </a:solidFill>
              </a:rPr>
              <a:t> </a:t>
            </a:r>
            <a:r>
              <a:rPr lang="en-GB" sz="1000" i="1" dirty="0" err="1" smtClean="0">
                <a:solidFill>
                  <a:prstClr val="white"/>
                </a:solidFill>
              </a:rPr>
              <a:t>Calisan</a:t>
            </a:r>
            <a:endParaRPr lang="en-GB" sz="1000" i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46081" y="4089401"/>
            <a:ext cx="1440237" cy="900112"/>
          </a:xfrm>
          <a:prstGeom prst="roundRect">
            <a:avLst/>
          </a:prstGeom>
          <a:solidFill>
            <a:srgbClr val="12A63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4" tIns="45716" rIns="91434" bIns="45716" anchor="ctr"/>
          <a:lstStyle/>
          <a:p>
            <a:pPr algn="ctr" defTabSz="933842">
              <a:defRPr/>
            </a:pPr>
            <a:r>
              <a:rPr lang="en-GB" sz="1400" b="1" dirty="0" smtClean="0">
                <a:solidFill>
                  <a:prstClr val="white"/>
                </a:solidFill>
              </a:rPr>
              <a:t>Disability</a:t>
            </a: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 smtClean="0">
                <a:solidFill>
                  <a:prstClr val="white"/>
                </a:solidFill>
              </a:rPr>
              <a:t>Tim Roberts</a:t>
            </a: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 smtClean="0">
                <a:solidFill>
                  <a:prstClr val="white"/>
                </a:solidFill>
              </a:rPr>
              <a:t>Alexandra Haggard</a:t>
            </a:r>
          </a:p>
          <a:p>
            <a:pPr algn="ctr" defTabSz="933842">
              <a:spcBef>
                <a:spcPts val="283"/>
              </a:spcBef>
              <a:defRPr/>
            </a:pPr>
            <a:r>
              <a:rPr lang="en-GB" sz="1000" i="1" dirty="0" smtClean="0">
                <a:solidFill>
                  <a:prstClr val="white"/>
                </a:solidFill>
              </a:rPr>
              <a:t>Dion McKenzie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936871" y="5115986"/>
            <a:ext cx="10131384" cy="584767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6" rIns="91434" bIns="45716">
            <a:spAutoFit/>
          </a:bodyPr>
          <a:lstStyle>
            <a:lvl1pPr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defTabSz="457167">
              <a:defRPr/>
            </a:pPr>
            <a:r>
              <a:rPr lang="en-GB" sz="1600" dirty="0" smtClean="0">
                <a:solidFill>
                  <a:srgbClr val="C0D02B"/>
                </a:solidFill>
                <a:cs typeface="Arial" charset="0"/>
              </a:rPr>
              <a:t>Light green 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provide support across the project</a:t>
            </a: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1600" dirty="0" smtClean="0">
                <a:solidFill>
                  <a:srgbClr val="12A63A"/>
                </a:solidFill>
                <a:cs typeface="Arial" charset="0"/>
              </a:rPr>
              <a:t>green</a:t>
            </a: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are types of diversity, </a:t>
            </a:r>
            <a:r>
              <a:rPr lang="en-GB" sz="1600" dirty="0" smtClean="0">
                <a:solidFill>
                  <a:srgbClr val="88CCC8"/>
                </a:solidFill>
                <a:cs typeface="Arial" charset="0"/>
              </a:rPr>
              <a:t>light blue 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are career stages, </a:t>
            </a:r>
            <a:r>
              <a:rPr lang="en-GB" sz="1600" dirty="0" smtClean="0">
                <a:solidFill>
                  <a:srgbClr val="00AFBC"/>
                </a:solidFill>
                <a:cs typeface="Arial" charset="0"/>
              </a:rPr>
              <a:t>blue</a:t>
            </a: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Arial" charset="0"/>
              </a:rPr>
              <a:t>are asset owners</a:t>
            </a:r>
          </a:p>
        </p:txBody>
      </p:sp>
    </p:spTree>
    <p:extLst>
      <p:ext uri="{BB962C8B-B14F-4D97-AF65-F5344CB8AC3E}">
        <p14:creationId xmlns:p14="http://schemas.microsoft.com/office/powerpoint/2010/main" val="192790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4" y="166936"/>
            <a:ext cx="10515600" cy="672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343433"/>
                </a:solidFill>
              </a:rPr>
              <a:t>Covid</a:t>
            </a:r>
            <a:r>
              <a:rPr lang="en-US" sz="4000" dirty="0">
                <a:solidFill>
                  <a:srgbClr val="343433"/>
                </a:solidFill>
              </a:rPr>
              <a:t> </a:t>
            </a:r>
            <a:r>
              <a:rPr lang="mr-IN" sz="4000" dirty="0" smtClean="0">
                <a:solidFill>
                  <a:srgbClr val="343433"/>
                </a:solidFill>
              </a:rPr>
              <a:t>–</a:t>
            </a:r>
            <a:r>
              <a:rPr lang="en-US" sz="4000" dirty="0" smtClean="0">
                <a:solidFill>
                  <a:srgbClr val="343433"/>
                </a:solidFill>
              </a:rPr>
              <a:t> here to help</a:t>
            </a:r>
            <a:endParaRPr lang="en-US" sz="4000" dirty="0">
              <a:solidFill>
                <a:srgbClr val="3434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4" y="1155700"/>
            <a:ext cx="5927514" cy="3111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965"/>
          <a:stretch/>
        </p:blipFill>
        <p:spPr>
          <a:xfrm>
            <a:off x="6652569" y="1092200"/>
            <a:ext cx="5475932" cy="1536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967"/>
          <a:stretch/>
        </p:blipFill>
        <p:spPr>
          <a:xfrm>
            <a:off x="6728768" y="2834046"/>
            <a:ext cx="5399733" cy="10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4" y="103436"/>
            <a:ext cx="10515600" cy="672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343433"/>
                </a:solidFill>
              </a:rPr>
              <a:t>Covid</a:t>
            </a:r>
            <a:r>
              <a:rPr lang="en-US" sz="4000" dirty="0">
                <a:solidFill>
                  <a:srgbClr val="343433"/>
                </a:solidFill>
              </a:rPr>
              <a:t> </a:t>
            </a:r>
            <a:r>
              <a:rPr lang="mr-IN" sz="4000" dirty="0" smtClean="0">
                <a:solidFill>
                  <a:srgbClr val="343433"/>
                </a:solidFill>
              </a:rPr>
              <a:t>–</a:t>
            </a:r>
            <a:r>
              <a:rPr lang="en-US" sz="4000" dirty="0" smtClean="0">
                <a:solidFill>
                  <a:srgbClr val="343433"/>
                </a:solidFill>
              </a:rPr>
              <a:t> resources page</a:t>
            </a:r>
            <a:endParaRPr lang="en-US" sz="4000" dirty="0">
              <a:solidFill>
                <a:srgbClr val="3434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736600"/>
            <a:ext cx="5279722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661371"/>
            <a:ext cx="5871773" cy="2578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3235006"/>
            <a:ext cx="4533900" cy="26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7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4" y="128836"/>
            <a:ext cx="10515600" cy="672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343433"/>
                </a:solidFill>
              </a:rPr>
              <a:t>DP achievements 2020</a:t>
            </a:r>
            <a:endParaRPr lang="en-US" sz="4000" dirty="0">
              <a:solidFill>
                <a:srgbClr val="343433"/>
              </a:solidFill>
            </a:endParaRPr>
          </a:p>
        </p:txBody>
      </p:sp>
      <p:graphicFrame>
        <p:nvGraphicFramePr>
          <p:cNvPr id="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42714"/>
              </p:ext>
            </p:extLst>
          </p:nvPr>
        </p:nvGraphicFramePr>
        <p:xfrm>
          <a:off x="547254" y="962025"/>
          <a:ext cx="5586846" cy="4288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092"/>
                <a:gridCol w="4615754"/>
              </a:tblGrid>
              <a:tr h="66003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Developing higher standards and collaboration</a:t>
                      </a:r>
                    </a:p>
                  </a:txBody>
                  <a:tcPr marL="91458" marR="91458" marT="45731" marB="45731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98191E"/>
                        </a:solidFill>
                        <a:latin typeface="+mn-lt"/>
                        <a:cs typeface="+mn-cs"/>
                      </a:endParaRPr>
                    </a:p>
                  </a:txBody>
                  <a:tcPr/>
                </a:tc>
              </a:tr>
              <a:tr h="54964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defRPr/>
                      </a:pPr>
                      <a:endParaRPr lang="en-GB" sz="1800" dirty="0"/>
                    </a:p>
                  </a:txBody>
                  <a:tcPr marL="91458" marR="91458" marT="45731" marB="45731"/>
                </a:tc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Standards </a:t>
                      </a:r>
                      <a:r>
                        <a:rPr lang="mr-IN" sz="16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40 Self Assessment Forms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31" marB="45731" anchor="ctr"/>
                </a:tc>
              </a:tr>
              <a:tr h="6096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8" marR="91458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#</a:t>
                      </a:r>
                      <a:r>
                        <a:rPr lang="en-GB" sz="1600" dirty="0" err="1" smtClean="0"/>
                        <a:t>TalkAboutBlack</a:t>
                      </a:r>
                      <a:r>
                        <a:rPr lang="en-GB" sz="1600" dirty="0" smtClean="0"/>
                        <a:t>:</a:t>
                      </a:r>
                      <a:r>
                        <a:rPr lang="en-GB" sz="1600" baseline="0" dirty="0" smtClean="0"/>
                        <a:t> #IAM webinar, #BHM webinar, CASP initiative and Mentoring circles</a:t>
                      </a:r>
                      <a:endParaRPr lang="en-GB" sz="1600" dirty="0" smtClean="0"/>
                    </a:p>
                  </a:txBody>
                  <a:tcPr marL="91458" marR="91458" marT="45731" marB="45731" anchor="ctr"/>
                </a:tc>
              </a:tr>
              <a:tr h="76766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8" marR="91458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/>
                        <a:t>Relaunched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workstream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mr-IN" sz="1600" baseline="0" dirty="0" smtClean="0"/>
                        <a:t>–</a:t>
                      </a:r>
                      <a:r>
                        <a:rPr lang="en-GB" sz="1600" baseline="0" dirty="0" smtClean="0"/>
                        <a:t> two targets; 30% of fund mangers to be female and halve the gender pay gap  by 2030</a:t>
                      </a:r>
                      <a:endParaRPr lang="en-GB" sz="1600" dirty="0" smtClean="0"/>
                    </a:p>
                  </a:txBody>
                  <a:tcPr marL="91458" marR="91458" marT="45731" marB="45731" anchor="ctr"/>
                </a:tc>
              </a:tr>
              <a:tr h="76766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8" marR="91458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Ran</a:t>
                      </a:r>
                      <a:r>
                        <a:rPr lang="en-GB" sz="1600" baseline="0" dirty="0" smtClean="0"/>
                        <a:t> Investment Springboard with </a:t>
                      </a:r>
                      <a:r>
                        <a:rPr lang="en-GB" sz="1600" baseline="0" dirty="0" err="1" smtClean="0"/>
                        <a:t>UpReach</a:t>
                      </a:r>
                      <a:r>
                        <a:rPr lang="en-GB" sz="1600" baseline="0" dirty="0" smtClean="0"/>
                        <a:t>; 100 students took part. Around half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n-GB" sz="1600" baseline="0" dirty="0" smtClean="0"/>
                        <a:t> been offered internships</a:t>
                      </a:r>
                      <a:endParaRPr lang="en-GB" sz="1600" dirty="0" smtClean="0"/>
                    </a:p>
                  </a:txBody>
                  <a:tcPr marL="91458" marR="91458" marT="45731" marB="45731" anchor="ctr"/>
                </a:tc>
              </a:tr>
              <a:tr h="76766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58" marR="91458" marT="45731" marB="4573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Cross company returners</a:t>
                      </a:r>
                      <a:r>
                        <a:rPr lang="en-GB" sz="1600" baseline="0" dirty="0" smtClean="0"/>
                        <a:t> programme pilot with Women Returners </a:t>
                      </a:r>
                      <a:r>
                        <a:rPr lang="mr-IN" sz="1600" baseline="0" dirty="0" smtClean="0"/>
                        <a:t>–</a:t>
                      </a:r>
                      <a:r>
                        <a:rPr lang="en-GB" sz="1600" baseline="0" dirty="0" smtClean="0"/>
                        <a:t> originally 30 placements across six firms, but less due to </a:t>
                      </a:r>
                      <a:r>
                        <a:rPr lang="en-GB" sz="1600" baseline="0" dirty="0" err="1" smtClean="0"/>
                        <a:t>Covid</a:t>
                      </a:r>
                      <a:endParaRPr lang="en-GB" sz="1600" baseline="0" dirty="0" smtClean="0"/>
                    </a:p>
                  </a:txBody>
                  <a:tcPr marL="91458" marR="91458" marT="45731" marB="45731" anchor="ctr"/>
                </a:tc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72976"/>
              </p:ext>
            </p:extLst>
          </p:nvPr>
        </p:nvGraphicFramePr>
        <p:xfrm>
          <a:off x="6904073" y="962024"/>
          <a:ext cx="5060681" cy="4295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8896"/>
                <a:gridCol w="2531785"/>
              </a:tblGrid>
              <a:tr h="59431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Sharing best practice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marL="91458" marR="91458" marT="45719" marB="45719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98191E"/>
                        </a:solidFill>
                        <a:latin typeface="+mn-lt"/>
                        <a:cs typeface="+mn-cs"/>
                      </a:endParaRPr>
                    </a:p>
                  </a:txBody>
                  <a:tcPr/>
                </a:tc>
              </a:tr>
              <a:tr h="638183">
                <a:tc gridSpan="2">
                  <a:txBody>
                    <a:bodyPr/>
                    <a:lstStyle/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en-GB" sz="1600" dirty="0" smtClean="0"/>
                        <a:t>Multiple guides developed and published, including;</a:t>
                      </a:r>
                      <a:endParaRPr lang="en-GB" sz="1600" dirty="0"/>
                    </a:p>
                  </a:txBody>
                  <a:tcPr marL="91458" marR="91458" marT="45719" marB="45719" anchor="ctr"/>
                </a:tc>
                <a:tc hMerge="1"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defRPr/>
                      </a:pPr>
                      <a:endParaRPr lang="en-GB" dirty="0"/>
                    </a:p>
                  </a:txBody>
                  <a:tcPr anchor="ctr"/>
                </a:tc>
              </a:tr>
              <a:tr h="6480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Back Better compendium</a:t>
                      </a:r>
                      <a:endParaRPr lang="en-GB" sz="1600" b="1" kern="1200" dirty="0"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19" marB="45719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4"/>
                          </a:solidFill>
                        </a:rPr>
                        <a:t>SMART </a:t>
                      </a:r>
                      <a:r>
                        <a:rPr lang="en-US" sz="16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Working</a:t>
                      </a:r>
                      <a:r>
                        <a:rPr lang="en-US" sz="1600" b="1" baseline="0" dirty="0" smtClean="0">
                          <a:solidFill>
                            <a:schemeClr val="accent4"/>
                          </a:solidFill>
                        </a:rPr>
                        <a:t> Manifesto</a:t>
                      </a:r>
                      <a:endParaRPr lang="en-GB" sz="1600" kern="1200" dirty="0" smtClean="0"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91458" marR="91458" marT="45719" marB="45719" anchor="ctr"/>
                </a:tc>
              </a:tr>
              <a:tr h="10818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line management is critical to creating an inclusive culture</a:t>
                      </a:r>
                      <a:endParaRPr lang="en-GB" sz="1600" kern="1200" dirty="0" smtClean="0"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8" marR="91458" marT="45719" marB="45719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accent4"/>
                          </a:solidFill>
                        </a:rPr>
                        <a:t>PLSA </a:t>
                      </a:r>
                      <a:r>
                        <a:rPr lang="mr-IN" sz="1600" b="1" dirty="0" smtClean="0">
                          <a:solidFill>
                            <a:schemeClr val="accent4"/>
                          </a:solidFill>
                        </a:rPr>
                        <a:t>–</a:t>
                      </a:r>
                      <a:r>
                        <a:rPr lang="en-GB" sz="1600" b="1" dirty="0" smtClean="0">
                          <a:solidFill>
                            <a:schemeClr val="accent4"/>
                          </a:solidFill>
                        </a:rPr>
                        <a:t> Trustee</a:t>
                      </a:r>
                      <a:r>
                        <a:rPr lang="en-GB" sz="1600" b="1" baseline="0" dirty="0" smtClean="0">
                          <a:solidFill>
                            <a:schemeClr val="accent4"/>
                          </a:solidFill>
                        </a:rPr>
                        <a:t> diversity recruitment guide and </a:t>
                      </a:r>
                      <a:r>
                        <a:rPr lang="en-GB" sz="1600" b="1" dirty="0" smtClean="0">
                          <a:solidFill>
                            <a:schemeClr val="accent4"/>
                          </a:solidFill>
                        </a:rPr>
                        <a:t>2020 Voting </a:t>
                      </a:r>
                      <a:r>
                        <a:rPr lang="en-GB" sz="1600" b="1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guidelines</a:t>
                      </a:r>
                      <a:r>
                        <a:rPr lang="en-GB" sz="1600" b="1" baseline="0" dirty="0" smtClean="0">
                          <a:solidFill>
                            <a:schemeClr val="accent4"/>
                          </a:solidFill>
                        </a:rPr>
                        <a:t> produced</a:t>
                      </a:r>
                      <a:endParaRPr lang="en-GB" sz="16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91458" marR="91458" marT="45719" marB="45719" anchor="ctr"/>
                </a:tc>
              </a:tr>
              <a:tr h="64153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+mn-lt"/>
                          <a:cs typeface="+mn-cs"/>
                        </a:rPr>
                        <a:t>#TAB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mr-IN" sz="1600" b="1" baseline="0" dirty="0" smtClean="0">
                          <a:solidFill>
                            <a:srgbClr val="FFC000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+mn-lt"/>
                          <a:cs typeface="+mn-cs"/>
                        </a:rPr>
                        <a:t> what actions companies and individuals can take to drive real change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+mn-lt"/>
                        <a:cs typeface="+mn-cs"/>
                      </a:endParaRPr>
                    </a:p>
                  </a:txBody>
                  <a:tcPr marL="91458" marR="91458" marT="45719" marB="45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1224">
                <a:tc gridSpan="2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Stronger focus on joining up and embedding efforts within firms</a:t>
                      </a:r>
                    </a:p>
                  </a:txBody>
                  <a:tcPr marL="91458" marR="91458" marT="45719" marB="45719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5" y="4732004"/>
            <a:ext cx="862446" cy="320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4" y="3909635"/>
            <a:ext cx="925947" cy="24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55" y="2147165"/>
            <a:ext cx="862446" cy="64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4" y="2858655"/>
            <a:ext cx="710045" cy="710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54" y="1693478"/>
            <a:ext cx="798947" cy="4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6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19450-DAF5-A548-AE7E-F03218C6066F}"/>
              </a:ext>
            </a:extLst>
          </p:cNvPr>
          <p:cNvSpPr txBox="1">
            <a:spLocks/>
          </p:cNvSpPr>
          <p:nvPr/>
        </p:nvSpPr>
        <p:spPr>
          <a:xfrm>
            <a:off x="547254" y="128836"/>
            <a:ext cx="10515600" cy="672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343433"/>
                </a:solidFill>
              </a:rPr>
              <a:t>DP achievements 2020</a:t>
            </a:r>
            <a:endParaRPr lang="en-US" sz="4000" dirty="0">
              <a:solidFill>
                <a:srgbClr val="3434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026" y="2583485"/>
            <a:ext cx="2578946" cy="594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460" y="3106750"/>
            <a:ext cx="2569512" cy="2484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1" y="796534"/>
            <a:ext cx="3989387" cy="2401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300" y="3407702"/>
            <a:ext cx="3847168" cy="221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b="8501"/>
          <a:stretch/>
        </p:blipFill>
        <p:spPr>
          <a:xfrm>
            <a:off x="8627461" y="221771"/>
            <a:ext cx="2236469" cy="1993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01" y="3274959"/>
            <a:ext cx="2518140" cy="2330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509" y="239766"/>
            <a:ext cx="2596401" cy="29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3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398</Words>
  <Application>Microsoft Macintosh PowerPoint</Application>
  <PresentationFormat>Custom</PresentationFormat>
  <Paragraphs>88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Scott</dc:creator>
  <cp:lastModifiedBy>Linda  Russheim</cp:lastModifiedBy>
  <cp:revision>57</cp:revision>
  <dcterms:created xsi:type="dcterms:W3CDTF">2020-09-22T11:55:24Z</dcterms:created>
  <dcterms:modified xsi:type="dcterms:W3CDTF">2020-11-09T21:38:04Z</dcterms:modified>
</cp:coreProperties>
</file>