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05" r:id="rId2"/>
    <p:sldId id="306" r:id="rId3"/>
    <p:sldId id="307" r:id="rId4"/>
    <p:sldId id="308" r:id="rId5"/>
    <p:sldId id="309" r:id="rId6"/>
    <p:sldId id="31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7961EC-0D87-A847-B9A3-9CD215D7EBC3}">
          <p14:sldIdLst>
            <p14:sldId id="305"/>
            <p14:sldId id="306"/>
            <p14:sldId id="307"/>
            <p14:sldId id="308"/>
            <p14:sldId id="309"/>
            <p14:sldId id="31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82"/>
  </p:normalViewPr>
  <p:slideViewPr>
    <p:cSldViewPr snapToGrid="0" snapToObjects="1">
      <p:cViewPr varScale="1">
        <p:scale>
          <a:sx n="77" d="100"/>
          <a:sy n="77" d="100"/>
        </p:scale>
        <p:origin x="-11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449A1-4B72-4652-A12D-A807196C888E}" type="datetimeFigureOut">
              <a:rPr lang="en-GB" smtClean="0"/>
              <a:t>09/11/20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32BB5-0412-4659-ACF1-77F31096B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06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847226-B1BF-1145-BAAF-95909FB8B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AD6F0FE-CA50-CB49-9809-FC2ECF6A6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E5273D-561E-D044-B357-58AA709C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59643A-CB38-D640-B8F9-631AEB81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FB1264-E196-6C48-AEF4-49483A83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="" xmlns:a16="http://schemas.microsoft.com/office/drawing/2014/main" id="{D8A5017E-6891-444D-B6DB-25D9D2A82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46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409A6A4-E35A-0445-A973-26DB3A4F09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7513" y="-549628"/>
            <a:ext cx="4737100" cy="2832100"/>
          </a:xfrm>
          <a:prstGeom prst="rect">
            <a:avLst/>
          </a:prstGeom>
        </p:spPr>
      </p:pic>
      <p:pic>
        <p:nvPicPr>
          <p:cNvPr id="11" name="Picture 10" descr="A picture containing food, drawing&#10;&#10;Description automatically generated">
            <a:extLst>
              <a:ext uri="{FF2B5EF4-FFF2-40B4-BE49-F238E27FC236}">
                <a16:creationId xmlns="" xmlns:a16="http://schemas.microsoft.com/office/drawing/2014/main" id="{4E485122-8912-F143-9DE7-C8EC7B575A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4900" y="6111472"/>
            <a:ext cx="4737100" cy="6985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="" xmlns:a16="http://schemas.microsoft.com/office/drawing/2014/main" id="{D77E2467-8263-7B41-A6B3-933A3AADB0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61082" y="2108213"/>
            <a:ext cx="4346431" cy="25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="" xmlns:a16="http://schemas.microsoft.com/office/drawing/2014/main" id="{DE5B569F-7249-CA43-A804-94842E2DB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="" xmlns:a16="http://schemas.microsoft.com/office/drawing/2014/main" id="{B88C2698-D026-964A-BDD0-5176703DD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3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AD02F4-43CF-5A44-B320-78B1081B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010040-7252-CA43-9CF8-8C3788740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3B8F8D-74B5-C34D-A6F3-0EB038A5B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59D3F3C-E01B-8241-A8F9-924DF18C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E863A58-CFEC-924F-A314-30F7B0D0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9DFAB9-DAD9-4A49-AEA6-FC6D83B0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0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632755-08F6-9540-A2AC-57638852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4287BC-F76A-5649-9F23-A5EEF5EE6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C0A1B4-2B72-674C-BA76-E7AF4FA33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1CF1EBF-2375-BA4B-B538-52A1504E3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0F96AC0-BFE8-BD41-B181-7C322A717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3967B50-CA08-7249-BBA7-9CBD07B4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49A1E9D-7961-3D42-8AA8-0F07AE3F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94B979D-67F8-184D-B8EC-FD2E4438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A6DAB3-36F9-C34E-8B29-6DD1AB94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720A8EA-A04F-524F-BCFC-2F3245D9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A62DCB-6AF0-2B44-B26E-5E9C2938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915C24-BEFB-514D-90D9-5354D771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C34C8DC-1BE6-0645-B4BA-7D2C0B3F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D32B3A9-1B80-2540-9DD5-5361E722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B3A70B9-59F0-AA4E-A66E-9F445376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7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CAB16-4A20-5941-A052-7DC0FF64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81F1A2-3F23-C547-B1D6-6427FD9F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4C89D2-C817-4543-95F3-16BF65503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50C801-FC6A-4D4C-9B77-00F37D33D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6CFB86-42EF-9F4D-9832-D0FDC4AB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47FDBD-D2F1-4F4C-991F-BC38CEAE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0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83DB14-B248-F545-BB24-62127275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D6F1F3A-EA6D-504C-BA80-C5C92AB25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9F67E6-C8C0-E24C-AC68-5E980DEF8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1D502D-9EE9-BB4F-BF1D-608AF0D9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41D2CEF-40ED-3545-8C9A-D3985E62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108C5D-5AD0-3A4B-8D50-E64D22F8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1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88FF47-3801-3E40-80BF-CA58D4D4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10207A2-D3A9-E949-A3F9-7481F3A7C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8768B8-A6D7-144B-8CDA-7EBA73D3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F2E857-83B1-2741-B8E0-CA9D326F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3E5F30-F9C9-934F-B29C-D889D193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67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C93B697-98D5-AB4A-99E0-CFA615391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6E31A5-D8E7-B444-892B-F0F94C45C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BF5E5C-72EF-6E49-B8D6-F18829BA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A6D7BA-0DA0-9944-8291-EEF74FF9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0D0EC8-AA51-ED4B-BE8B-F87B0132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8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="" xmlns:a16="http://schemas.microsoft.com/office/drawing/2014/main" id="{0C5D2DF3-5070-8A4F-ABBF-5016744B3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46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6D85EC5-E09E-0142-A884-7E755C3ED0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7513" y="-549628"/>
            <a:ext cx="4737100" cy="2832100"/>
          </a:xfrm>
          <a:prstGeom prst="rect">
            <a:avLst/>
          </a:prstGeom>
        </p:spPr>
      </p:pic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="" xmlns:a16="http://schemas.microsoft.com/office/drawing/2014/main" id="{F2BE425D-4D18-DD46-B865-D99B8A351C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4900" y="6111472"/>
            <a:ext cx="4737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6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E2BA17-C848-A94F-A780-787BA3641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BC094C2-A7F6-B346-8439-65C5A70F3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7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053C83-42EB-B64A-B2FC-276737BAF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2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FC20C4-9DF3-B842-9ED2-34041631C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7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525291-B968-C24A-83F8-1605B2D12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5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="" xmlns:a16="http://schemas.microsoft.com/office/drawing/2014/main" id="{07791921-A3AD-5A44-B3FA-017F5ACC8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1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="" xmlns:a16="http://schemas.microsoft.com/office/drawing/2014/main" id="{DEE50590-92D7-1A47-B005-6A9CE56FE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3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97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51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BF107-AB9A-114F-914B-6C14ED55920A}"/>
              </a:ext>
            </a:extLst>
          </p:cNvPr>
          <p:cNvSpPr txBox="1">
            <a:spLocks/>
          </p:cNvSpPr>
          <p:nvPr/>
        </p:nvSpPr>
        <p:spPr>
          <a:xfrm>
            <a:off x="3789217" y="2449120"/>
            <a:ext cx="7551883" cy="1388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GB" b="1" dirty="0" smtClean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Gender: A fresh perspective</a:t>
            </a:r>
            <a:endParaRPr lang="en-US" b="1" dirty="0">
              <a:solidFill>
                <a:srgbClr val="343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A71AFA-A4F4-A042-BF49-5DE162172926}"/>
              </a:ext>
            </a:extLst>
          </p:cNvPr>
          <p:cNvSpPr txBox="1">
            <a:spLocks/>
          </p:cNvSpPr>
          <p:nvPr/>
        </p:nvSpPr>
        <p:spPr>
          <a:xfrm>
            <a:off x="3789217" y="3048969"/>
            <a:ext cx="6684819" cy="787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343433"/>
                </a:solidFill>
              </a:rPr>
              <a:t>Helena Morrissey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43433"/>
                </a:solidFill>
              </a:rPr>
              <a:t>Chair, Diversity Project</a:t>
            </a:r>
            <a:endParaRPr lang="en-US" dirty="0">
              <a:solidFill>
                <a:srgbClr val="343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6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197" y="309589"/>
            <a:ext cx="4158181" cy="51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0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19450-DAF5-A548-AE7E-F03218C6066F}"/>
              </a:ext>
            </a:extLst>
          </p:cNvPr>
          <p:cNvSpPr txBox="1">
            <a:spLocks/>
          </p:cNvSpPr>
          <p:nvPr/>
        </p:nvSpPr>
        <p:spPr>
          <a:xfrm>
            <a:off x="547254" y="128836"/>
            <a:ext cx="11441546" cy="672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00"/>
                </a:solidFill>
              </a:rPr>
              <a:t>Main hurdles </a:t>
            </a:r>
            <a:r>
              <a:rPr lang="mr-IN" sz="4000" dirty="0" smtClean="0">
                <a:solidFill>
                  <a:srgbClr val="000000"/>
                </a:solidFill>
              </a:rPr>
              <a:t>–</a:t>
            </a:r>
            <a:r>
              <a:rPr lang="en-US" sz="4000" dirty="0" smtClean="0">
                <a:solidFill>
                  <a:srgbClr val="000000"/>
                </a:solidFill>
              </a:rPr>
              <a:t> gender diversity in asset management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584200" y="785709"/>
            <a:ext cx="7358059" cy="58785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Economic pressures</a:t>
            </a:r>
          </a:p>
          <a:p>
            <a:endParaRPr lang="en-GB" sz="2400" dirty="0">
              <a:solidFill>
                <a:schemeClr val="accent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endParaRPr lang="en-GB" sz="2800" dirty="0">
              <a:solidFill>
                <a:schemeClr val="accent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endParaRPr lang="en-GB" sz="2800" dirty="0">
              <a:solidFill>
                <a:schemeClr val="accent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endParaRPr lang="en-GB" sz="2800" dirty="0">
              <a:solidFill>
                <a:schemeClr val="accent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r>
              <a:rPr lang="en-GB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algn="ctr"/>
            <a:endParaRPr lang="en-GB" sz="5400" dirty="0">
              <a:solidFill>
                <a:schemeClr val="accent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endParaRPr lang="en-GB" sz="5400" dirty="0">
              <a:solidFill>
                <a:schemeClr val="accent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endParaRPr lang="en-GB" sz="5400" dirty="0">
              <a:solidFill>
                <a:schemeClr val="accent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r>
              <a:rPr lang="en-GB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1905000" y="1028700"/>
            <a:ext cx="4965699" cy="4114138"/>
          </a:xfrm>
          <a:prstGeom prst="ellipse">
            <a:avLst/>
          </a:prstGeom>
          <a:solidFill>
            <a:srgbClr val="88CCC8">
              <a:alpha val="38000"/>
            </a:srgbClr>
          </a:solidFill>
          <a:ln>
            <a:solidFill>
              <a:srgbClr val="88C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58613" y="2076793"/>
            <a:ext cx="4886787" cy="4527207"/>
          </a:xfrm>
          <a:prstGeom prst="ellipse">
            <a:avLst/>
          </a:prstGeom>
          <a:solidFill>
            <a:srgbClr val="4472C4">
              <a:alpha val="38000"/>
            </a:srgb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b="1" dirty="0">
              <a:solidFill>
                <a:srgbClr val="4472C4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52501" y="2076793"/>
            <a:ext cx="4888328" cy="4527207"/>
          </a:xfrm>
          <a:prstGeom prst="ellipse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3633112" y="1139367"/>
            <a:ext cx="1512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b="1" dirty="0" smtClean="0">
                <a:solidFill>
                  <a:srgbClr val="88CCC8"/>
                </a:solidFill>
              </a:rPr>
              <a:t>ATTRACTION</a:t>
            </a:r>
            <a:endParaRPr lang="en-GB" b="1" dirty="0">
              <a:solidFill>
                <a:srgbClr val="88CCC8"/>
              </a:solidFill>
            </a:endParaRPr>
          </a:p>
        </p:txBody>
      </p:sp>
      <p:sp>
        <p:nvSpPr>
          <p:cNvPr id="8" name="TextBox 42"/>
          <p:cNvSpPr txBox="1">
            <a:spLocks noChangeArrowheads="1"/>
          </p:cNvSpPr>
          <p:nvPr/>
        </p:nvSpPr>
        <p:spPr bwMode="auto">
          <a:xfrm>
            <a:off x="795591" y="3837286"/>
            <a:ext cx="14776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/>
                </a:solidFill>
              </a:rPr>
              <a:t>RETENTION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sp>
        <p:nvSpPr>
          <p:cNvPr id="9" name="TextBox 43"/>
          <p:cNvSpPr txBox="1">
            <a:spLocks noChangeArrowheads="1"/>
          </p:cNvSpPr>
          <p:nvPr/>
        </p:nvSpPr>
        <p:spPr bwMode="auto">
          <a:xfrm>
            <a:off x="6083697" y="4155796"/>
            <a:ext cx="172680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4472C4"/>
                </a:solidFill>
              </a:rPr>
              <a:t>PROMOTION </a:t>
            </a:r>
            <a:endParaRPr lang="en-GB" sz="1600" b="1" dirty="0" smtClean="0">
              <a:solidFill>
                <a:srgbClr val="4472C4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4472C4"/>
                </a:solidFill>
              </a:rPr>
              <a:t>/ PROGRESSION</a:t>
            </a:r>
            <a:endParaRPr lang="en-GB" sz="1600" b="1" dirty="0">
              <a:solidFill>
                <a:srgbClr val="4472C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8850" y="2519113"/>
            <a:ext cx="158237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GB" sz="1200" b="1" dirty="0">
                <a:latin typeface="Arial"/>
                <a:cs typeface="Arial"/>
              </a:rPr>
              <a:t>HR Policies – theory </a:t>
            </a:r>
            <a:r>
              <a:rPr lang="en-GB" sz="1200" b="1" dirty="0" err="1">
                <a:latin typeface="Arial"/>
                <a:cs typeface="Arial"/>
              </a:rPr>
              <a:t>vs</a:t>
            </a:r>
            <a:r>
              <a:rPr lang="en-GB" sz="1200" b="1" dirty="0">
                <a:latin typeface="Arial"/>
                <a:cs typeface="Arial"/>
              </a:rPr>
              <a:t> 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0625" y="5178984"/>
            <a:ext cx="2488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 manager behaviours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289" y="4758494"/>
            <a:ext cx="1583960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algn="ctr">
              <a:defRPr/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41781" y="3452124"/>
            <a:ext cx="295521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CEO leadership: putting aspirations into practice throughout the organisation</a:t>
            </a:r>
            <a:r>
              <a:rPr lang="en-GB" sz="1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34403" y="2748548"/>
            <a:ext cx="1920433" cy="4591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Recruitment</a:t>
            </a:r>
          </a:p>
          <a:p>
            <a:pPr algn="ctr">
              <a:defRPr/>
            </a:pPr>
            <a:r>
              <a:rPr lang="en-GB" sz="14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processes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06162" y="1553573"/>
            <a:ext cx="2258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88CCC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Industry </a:t>
            </a:r>
            <a:r>
              <a:rPr lang="en-GB" sz="1400" b="1" dirty="0" smtClean="0">
                <a:solidFill>
                  <a:srgbClr val="88CCC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reputation/ </a:t>
            </a:r>
            <a:r>
              <a:rPr lang="en-GB" sz="1400" b="1" dirty="0">
                <a:solidFill>
                  <a:srgbClr val="88CCC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awareness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50625" y="5502752"/>
            <a:ext cx="254100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Lack of client insistence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63289" y="5839784"/>
            <a:ext cx="1417312" cy="2693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 design	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1301" y="5052123"/>
            <a:ext cx="14173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a network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81626" y="5049056"/>
            <a:ext cx="180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4472C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Opaque career</a:t>
            </a:r>
            <a:br>
              <a:rPr lang="en-GB" sz="1400" b="1" dirty="0">
                <a:solidFill>
                  <a:srgbClr val="4472C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rgbClr val="4472C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progression paths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85613" y="2988636"/>
            <a:ext cx="2806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"/>
                <a:cs typeface="Arial"/>
              </a:rPr>
              <a:t>Lack of </a:t>
            </a:r>
            <a:r>
              <a:rPr lang="en-GB" sz="1200" b="1" dirty="0" smtClean="0">
                <a:latin typeface="Arial"/>
                <a:cs typeface="Arial"/>
              </a:rPr>
              <a:t>tailoring to </a:t>
            </a:r>
            <a:r>
              <a:rPr lang="en-GB" sz="1200" b="1" dirty="0">
                <a:latin typeface="Arial"/>
                <a:cs typeface="Arial"/>
              </a:rPr>
              <a:t>women’s </a:t>
            </a:r>
          </a:p>
          <a:p>
            <a:pPr algn="ctr"/>
            <a:r>
              <a:rPr lang="en-GB" sz="1200" b="1" dirty="0" smtClean="0">
                <a:latin typeface="Arial"/>
                <a:cs typeface="Arial"/>
              </a:rPr>
              <a:t>approaches and </a:t>
            </a:r>
            <a:r>
              <a:rPr lang="en-GB" sz="1200" b="1" dirty="0">
                <a:latin typeface="Arial"/>
                <a:cs typeface="Arial"/>
              </a:rPr>
              <a:t>lives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50469" y="5785919"/>
            <a:ext cx="1910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4472C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Poor succession </a:t>
            </a:r>
            <a:br>
              <a:rPr lang="en-GB" sz="1400" b="1" dirty="0">
                <a:solidFill>
                  <a:srgbClr val="4472C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rgbClr val="4472C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5591" y="4348756"/>
            <a:ext cx="195852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accent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Talent </a:t>
            </a:r>
            <a:br>
              <a:rPr lang="en-GB" sz="1400" b="1" dirty="0">
                <a:solidFill>
                  <a:schemeClr val="accent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accent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45652" y="2808005"/>
            <a:ext cx="1276056" cy="2693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accent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Metrics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97456" y="4175840"/>
            <a:ext cx="16299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Lack of role models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96986" y="4468735"/>
            <a:ext cx="16895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Lack of sponsorship</a:t>
            </a:r>
          </a:p>
        </p:txBody>
      </p:sp>
    </p:spTree>
    <p:extLst>
      <p:ext uri="{BB962C8B-B14F-4D97-AF65-F5344CB8AC3E}">
        <p14:creationId xmlns:p14="http://schemas.microsoft.com/office/powerpoint/2010/main" val="123892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19450-DAF5-A548-AE7E-F03218C6066F}"/>
              </a:ext>
            </a:extLst>
          </p:cNvPr>
          <p:cNvSpPr txBox="1">
            <a:spLocks/>
          </p:cNvSpPr>
          <p:nvPr/>
        </p:nvSpPr>
        <p:spPr>
          <a:xfrm>
            <a:off x="547254" y="128836"/>
            <a:ext cx="10515600" cy="672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343433"/>
                </a:solidFill>
              </a:rPr>
              <a:t>Our 2030 targets</a:t>
            </a:r>
            <a:endParaRPr lang="en-US" sz="4000" dirty="0">
              <a:solidFill>
                <a:srgbClr val="3434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2730"/>
          <a:stretch/>
        </p:blipFill>
        <p:spPr>
          <a:xfrm>
            <a:off x="647700" y="1127760"/>
            <a:ext cx="6349234" cy="43652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74000" y="-196935"/>
            <a:ext cx="4140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i="1" dirty="0" smtClean="0"/>
          </a:p>
          <a:p>
            <a:endParaRPr lang="en-GB" sz="4400" i="1" dirty="0" smtClean="0"/>
          </a:p>
          <a:p>
            <a:r>
              <a:rPr lang="en-GB" sz="4400" i="1" dirty="0" smtClean="0"/>
              <a:t>30</a:t>
            </a:r>
            <a:r>
              <a:rPr lang="en-GB" sz="4400" i="1" dirty="0"/>
              <a:t>% of fund managers to be female </a:t>
            </a:r>
            <a:endParaRPr lang="en-GB" sz="44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54900" y="6197600"/>
            <a:ext cx="40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74000" y="3728862"/>
            <a:ext cx="3898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halve the gender pay gap</a:t>
            </a:r>
            <a:endParaRPr lang="en-US" sz="4400" i="1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0006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19450-DAF5-A548-AE7E-F03218C6066F}"/>
              </a:ext>
            </a:extLst>
          </p:cNvPr>
          <p:cNvSpPr txBox="1">
            <a:spLocks/>
          </p:cNvSpPr>
          <p:nvPr/>
        </p:nvSpPr>
        <p:spPr>
          <a:xfrm>
            <a:off x="547254" y="128836"/>
            <a:ext cx="10515600" cy="672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343433"/>
                </a:solidFill>
              </a:rPr>
              <a:t>A fresh start, new resolve and updated actions </a:t>
            </a:r>
            <a:endParaRPr lang="en-US" sz="4000" dirty="0">
              <a:solidFill>
                <a:srgbClr val="3434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943734"/>
            <a:ext cx="727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omen’s stories to inform and encourage: podcasts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Elevate the skill of good line management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Build understanding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Clear, measurable goals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002" y="1854209"/>
            <a:ext cx="2476500" cy="3502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474" y="1606777"/>
            <a:ext cx="4419938" cy="25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4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19450-DAF5-A548-AE7E-F03218C6066F}"/>
              </a:ext>
            </a:extLst>
          </p:cNvPr>
          <p:cNvSpPr txBox="1">
            <a:spLocks/>
          </p:cNvSpPr>
          <p:nvPr/>
        </p:nvSpPr>
        <p:spPr>
          <a:xfrm>
            <a:off x="547253" y="210416"/>
            <a:ext cx="9219047" cy="6682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343433"/>
                </a:solidFill>
              </a:rPr>
              <a:t>Calls to action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00" y="99343"/>
            <a:ext cx="1428167" cy="10891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0400" y="1408056"/>
            <a:ext cx="9851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Review and </a:t>
            </a:r>
            <a:r>
              <a:rPr lang="en-US" sz="2400" dirty="0" err="1" smtClean="0"/>
              <a:t>emphasise</a:t>
            </a:r>
            <a:r>
              <a:rPr lang="en-US" sz="2400" dirty="0" smtClean="0"/>
              <a:t> line management skills and their importance 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Refresh your gender ambitions and plan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Provide the Diversity Project with data around numbers of female fund managers and the size of the whole team so we can create an accurate baseline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Covid</a:t>
            </a:r>
            <a:r>
              <a:rPr lang="en-US" sz="2400" dirty="0"/>
              <a:t> </a:t>
            </a:r>
            <a:r>
              <a:rPr lang="en-US" sz="2400" dirty="0" smtClean="0"/>
              <a:t>need not be a setback for gender equality: resolve to create an opportunity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236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190</Words>
  <Application>Microsoft Macintosh PowerPoint</Application>
  <PresentationFormat>Custom</PresentationFormat>
  <Paragraphs>51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Scott</dc:creator>
  <cp:lastModifiedBy>Linda  Russheim</cp:lastModifiedBy>
  <cp:revision>59</cp:revision>
  <dcterms:created xsi:type="dcterms:W3CDTF">2020-09-22T11:55:24Z</dcterms:created>
  <dcterms:modified xsi:type="dcterms:W3CDTF">2020-11-09T21:43:01Z</dcterms:modified>
</cp:coreProperties>
</file>