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283" r:id="rId5"/>
    <p:sldId id="294" r:id="rId6"/>
    <p:sldId id="295" r:id="rId7"/>
    <p:sldId id="285" r:id="rId8"/>
    <p:sldId id="292" r:id="rId9"/>
    <p:sldId id="293" r:id="rId10"/>
    <p:sldId id="287" r:id="rId11"/>
    <p:sldId id="289" r:id="rId12"/>
    <p:sldId id="282" r:id="rId13"/>
    <p:sldId id="278" r:id="rId14"/>
    <p:sldId id="281" r:id="rId15"/>
    <p:sldId id="280" r:id="rId16"/>
    <p:sldId id="279" r:id="rId17"/>
    <p:sldId id="288" r:id="rId18"/>
    <p:sldId id="297" r:id="rId19"/>
    <p:sldId id="291" r:id="rId20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7CB"/>
          </a:solidFill>
        </a:fill>
      </a:tcStyle>
    </a:wholeTbl>
    <a:band2H>
      <a:tcTxStyle/>
      <a:tcStyle>
        <a:tcBdr/>
        <a:fill>
          <a:solidFill>
            <a:srgbClr val="FD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CCDB"/>
          </a:solidFill>
        </a:fill>
      </a:tcStyle>
    </a:wholeTbl>
    <a:band2H>
      <a:tcTxStyle/>
      <a:tcStyle>
        <a:tcBdr/>
        <a:fill>
          <a:solidFill>
            <a:srgbClr val="EAE7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F8CC"/>
          </a:solidFill>
        </a:fill>
      </a:tcStyle>
    </a:wholeTbl>
    <a:band2H>
      <a:tcTxStyle/>
      <a:tcStyle>
        <a:tcBdr/>
        <a:fill>
          <a:solidFill>
            <a:srgbClr val="FEF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87231" autoAdjust="0"/>
  </p:normalViewPr>
  <p:slideViewPr>
    <p:cSldViewPr snapToGrid="0">
      <p:cViewPr varScale="1">
        <p:scale>
          <a:sx n="94" d="100"/>
          <a:sy n="94" d="100"/>
        </p:scale>
        <p:origin x="-1032" y="-1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399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C9-4611-B94F-96557F714E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C9-4611-B94F-96557F714E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C9-4611-B94F-96557F714E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C9-4611-B94F-96557F714E0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C9-4611-B94F-96557F714E0A}"/>
              </c:ext>
            </c:extLst>
          </c:dPt>
          <c:dPt>
            <c:idx val="6"/>
            <c:invertIfNegative val="0"/>
            <c:bubble3D val="0"/>
            <c:spPr>
              <a:solidFill>
                <a:srgbClr val="2B399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8C9-4611-B94F-96557F714E0A}"/>
              </c:ext>
            </c:extLst>
          </c:dPt>
          <c:val>
            <c:numRef>
              <c:f>Sheet1!$A$2:$A$8</c:f>
              <c:numCache>
                <c:formatCode>0%</c:formatCode>
                <c:ptCount val="7"/>
                <c:pt idx="0">
                  <c:v>0.63</c:v>
                </c:pt>
                <c:pt idx="1">
                  <c:v>0.4</c:v>
                </c:pt>
                <c:pt idx="2">
                  <c:v>0.03</c:v>
                </c:pt>
                <c:pt idx="3">
                  <c:v>0.01</c:v>
                </c:pt>
                <c:pt idx="4">
                  <c:v>0.5</c:v>
                </c:pt>
                <c:pt idx="5">
                  <c:v>0.04</c:v>
                </c:pt>
                <c:pt idx="6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8C9-4611-B94F-96557F714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42612216"/>
        <c:axId val="-2142733656"/>
      </c:barChart>
      <c:catAx>
        <c:axId val="-2142612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2733656"/>
        <c:crosses val="autoZero"/>
        <c:auto val="1"/>
        <c:lblAlgn val="ctr"/>
        <c:lblOffset val="100"/>
        <c:noMultiLvlLbl val="0"/>
      </c:catAx>
      <c:valAx>
        <c:axId val="-2142733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4261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Opportunity to provide data</c:v>
                </c:pt>
                <c:pt idx="1">
                  <c:v>Trust</c:v>
                </c:pt>
                <c:pt idx="2">
                  <c:v>Legal constraints</c:v>
                </c:pt>
                <c:pt idx="3">
                  <c:v>Data protection</c:v>
                </c:pt>
                <c:pt idx="4">
                  <c:v>Candidates prefer not to say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</c:v>
                </c:pt>
                <c:pt idx="1">
                  <c:v>0.38</c:v>
                </c:pt>
                <c:pt idx="2">
                  <c:v>0.44</c:v>
                </c:pt>
                <c:pt idx="3">
                  <c:v>0.5</c:v>
                </c:pt>
                <c:pt idx="4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CA-4543-90B3-4C9FCB628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25989224"/>
        <c:axId val="2121769544"/>
      </c:barChart>
      <c:catAx>
        <c:axId val="-2125989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1769544"/>
        <c:crosses val="autoZero"/>
        <c:auto val="1"/>
        <c:lblAlgn val="ctr"/>
        <c:lblOffset val="100"/>
        <c:noMultiLvlLbl val="0"/>
      </c:catAx>
      <c:valAx>
        <c:axId val="21217695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598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bg2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Confidentiality</c:v>
                </c:pt>
                <c:pt idx="1">
                  <c:v>Trust</c:v>
                </c:pt>
                <c:pt idx="2">
                  <c:v>Lack of awareness with regards to importance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0.53</c:v>
                </c:pt>
                <c:pt idx="1">
                  <c:v>0.65</c:v>
                </c:pt>
                <c:pt idx="2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7F-414B-85CF-B29FA7860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4711544"/>
        <c:axId val="-2138072712"/>
      </c:barChart>
      <c:catAx>
        <c:axId val="-2134711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38072712"/>
        <c:crosses val="autoZero"/>
        <c:auto val="1"/>
        <c:lblAlgn val="ctr"/>
        <c:lblOffset val="100"/>
        <c:noMultiLvlLbl val="0"/>
      </c:catAx>
      <c:valAx>
        <c:axId val="-21380727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34711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bg2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74227259071676"/>
          <c:y val="0.0678651480159767"/>
          <c:w val="0.905154548185665"/>
          <c:h val="0.87043926287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Pregnancy &amp; maternity</c:v>
                </c:pt>
                <c:pt idx="1">
                  <c:v>Disability</c:v>
                </c:pt>
                <c:pt idx="2">
                  <c:v>Sexual orientation</c:v>
                </c:pt>
                <c:pt idx="3">
                  <c:v>Race</c:v>
                </c:pt>
                <c:pt idx="4">
                  <c:v>Gender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0.47</c:v>
                </c:pt>
                <c:pt idx="2">
                  <c:v>0.56</c:v>
                </c:pt>
                <c:pt idx="3">
                  <c:v>0.76</c:v>
                </c:pt>
                <c:pt idx="4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43-41FB-8A72-D1FBFA851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5931464"/>
        <c:axId val="-2138446232"/>
      </c:barChart>
      <c:catAx>
        <c:axId val="-2135931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38446232"/>
        <c:crosses val="autoZero"/>
        <c:auto val="1"/>
        <c:lblAlgn val="ctr"/>
        <c:lblOffset val="100"/>
        <c:noMultiLvlLbl val="0"/>
      </c:catAx>
      <c:valAx>
        <c:axId val="-21384462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3593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bg2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24853250845"/>
          <c:y val="0.0104309973101168"/>
          <c:w val="0.733550293498311"/>
          <c:h val="0.7705180591774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05-44BB-8B8B-C1D8DE615815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05-44BB-8B8B-C1D8DE61581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0.53</c:v>
                </c:pt>
                <c:pt idx="1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05-44BB-8B8B-C1D8DE615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24853250845"/>
          <c:y val="0.0104309973101168"/>
          <c:w val="0.733550293498311"/>
          <c:h val="0.7705180591774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E1-4FB0-B9D4-581E42E4FF7E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E1-4FB0-B9D4-581E42E4FF7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0.65</c:v>
                </c:pt>
                <c:pt idx="1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E1-4FB0-B9D4-581E42E4F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Ease of access to office</c:v>
                </c:pt>
                <c:pt idx="1">
                  <c:v>Individual data collection on preferences</c:v>
                </c:pt>
                <c:pt idx="2">
                  <c:v>Targeted pulse checks</c:v>
                </c:pt>
                <c:pt idx="3">
                  <c:v>Workspace</c:v>
                </c:pt>
                <c:pt idx="4">
                  <c:v>Caring responsibilities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0.64</c:v>
                </c:pt>
                <c:pt idx="1">
                  <c:v>0.64</c:v>
                </c:pt>
                <c:pt idx="2">
                  <c:v>0.7</c:v>
                </c:pt>
                <c:pt idx="3">
                  <c:v>0.76</c:v>
                </c:pt>
                <c:pt idx="4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7F-414B-85CF-B29FA7860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26608104"/>
        <c:axId val="-2127029944"/>
      </c:barChart>
      <c:catAx>
        <c:axId val="-2126608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7029944"/>
        <c:crosses val="autoZero"/>
        <c:auto val="1"/>
        <c:lblAlgn val="ctr"/>
        <c:lblOffset val="100"/>
        <c:noMultiLvlLbl val="0"/>
      </c:catAx>
      <c:valAx>
        <c:axId val="-2127029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6608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bg2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92" name="Shape 3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260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rial"/>
      </a:defRPr>
    </a:lvl1pPr>
    <a:lvl2pPr indent="228600" defTabSz="457200" latinLnBrk="0">
      <a:defRPr sz="1200">
        <a:latin typeface="+mn-lt"/>
        <a:ea typeface="+mn-ea"/>
        <a:cs typeface="+mn-cs"/>
        <a:sym typeface="Arial"/>
      </a:defRPr>
    </a:lvl2pPr>
    <a:lvl3pPr indent="457200" defTabSz="457200" latinLnBrk="0">
      <a:defRPr sz="1200">
        <a:latin typeface="+mn-lt"/>
        <a:ea typeface="+mn-ea"/>
        <a:cs typeface="+mn-cs"/>
        <a:sym typeface="Arial"/>
      </a:defRPr>
    </a:lvl3pPr>
    <a:lvl4pPr indent="685800" defTabSz="457200" latinLnBrk="0">
      <a:defRPr sz="1200">
        <a:latin typeface="+mn-lt"/>
        <a:ea typeface="+mn-ea"/>
        <a:cs typeface="+mn-cs"/>
        <a:sym typeface="Arial"/>
      </a:defRPr>
    </a:lvl4pPr>
    <a:lvl5pPr indent="914400" defTabSz="457200" latinLnBrk="0">
      <a:defRPr sz="1200">
        <a:latin typeface="+mn-lt"/>
        <a:ea typeface="+mn-ea"/>
        <a:cs typeface="+mn-cs"/>
        <a:sym typeface="Arial"/>
      </a:defRPr>
    </a:lvl5pPr>
    <a:lvl6pPr indent="1143000" defTabSz="457200" latinLnBrk="0">
      <a:defRPr sz="1200">
        <a:latin typeface="+mn-lt"/>
        <a:ea typeface="+mn-ea"/>
        <a:cs typeface="+mn-cs"/>
        <a:sym typeface="Arial"/>
      </a:defRPr>
    </a:lvl6pPr>
    <a:lvl7pPr indent="1371600" defTabSz="457200" latinLnBrk="0">
      <a:defRPr sz="1200">
        <a:latin typeface="+mn-lt"/>
        <a:ea typeface="+mn-ea"/>
        <a:cs typeface="+mn-cs"/>
        <a:sym typeface="Arial"/>
      </a:defRPr>
    </a:lvl7pPr>
    <a:lvl8pPr indent="1600200" defTabSz="457200" latinLnBrk="0">
      <a:defRPr sz="1200">
        <a:latin typeface="+mn-lt"/>
        <a:ea typeface="+mn-ea"/>
        <a:cs typeface="+mn-cs"/>
        <a:sym typeface="Arial"/>
      </a:defRPr>
    </a:lvl8pPr>
    <a:lvl9pPr indent="1828800" defTabSz="4572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8584"/>
            <a:ext cx="9906000" cy="637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581" y="6290895"/>
            <a:ext cx="502414" cy="502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30" y="6394756"/>
            <a:ext cx="1319524" cy="27749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10"/>
          <p:cNvSpPr txBox="1"/>
          <p:nvPr/>
        </p:nvSpPr>
        <p:spPr>
          <a:xfrm>
            <a:off x="365759" y="6389954"/>
            <a:ext cx="990600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575756"/>
                </a:solidFill>
              </a:defRPr>
            </a:lvl1pPr>
          </a:lstStyle>
          <a:p>
            <a:r>
              <a:rPr lang="en-GB" dirty="0" smtClean="0"/>
              <a:t>matt@lgbtgreat.com</a:t>
            </a:r>
            <a:r>
              <a:rPr dirty="0" smtClean="0"/>
              <a:t>  </a:t>
            </a:r>
            <a:r>
              <a:rPr dirty="0"/>
              <a:t>@</a:t>
            </a:r>
            <a:r>
              <a:rPr dirty="0" err="1"/>
              <a:t>lgbtgreat</a:t>
            </a:r>
            <a:endParaRPr dirty="0"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5" name="Side-Lines_01.png" descr="Side-Lines_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278" y="0"/>
            <a:ext cx="307439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Group 4"/>
          <p:cNvGrpSpPr/>
          <p:nvPr/>
        </p:nvGrpSpPr>
        <p:grpSpPr>
          <a:xfrm>
            <a:off x="365759" y="5792089"/>
            <a:ext cx="872492" cy="883347"/>
            <a:chOff x="0" y="0"/>
            <a:chExt cx="872490" cy="883345"/>
          </a:xfrm>
        </p:grpSpPr>
        <p:sp>
          <p:nvSpPr>
            <p:cNvPr id="46" name="Flowchart: Connector 5"/>
            <p:cNvSpPr/>
            <p:nvPr/>
          </p:nvSpPr>
          <p:spPr>
            <a:xfrm>
              <a:off x="-1" y="0"/>
              <a:ext cx="872492" cy="8833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47" name="LGBTGreat_Logo_2020_RGB.png" descr="LGBTGreat_Logo_2020_RGB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1576" y="67004"/>
              <a:ext cx="749339" cy="749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8584"/>
            <a:ext cx="9906000" cy="637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581" y="6290895"/>
            <a:ext cx="502414" cy="502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30" y="6394756"/>
            <a:ext cx="1319524" cy="27749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extBox 10"/>
          <p:cNvSpPr txBox="1"/>
          <p:nvPr/>
        </p:nvSpPr>
        <p:spPr>
          <a:xfrm>
            <a:off x="365759" y="6389954"/>
            <a:ext cx="990600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575756"/>
                </a:solidFill>
              </a:defRPr>
            </a:lvl1pPr>
          </a:lstStyle>
          <a:p>
            <a:r>
              <a:rPr lang="en-GB" dirty="0" smtClean="0"/>
              <a:t>matt@lgbtgreat.com</a:t>
            </a:r>
            <a:r>
              <a:rPr dirty="0" smtClean="0"/>
              <a:t>    </a:t>
            </a:r>
            <a:r>
              <a:rPr dirty="0"/>
              <a:t>@</a:t>
            </a:r>
            <a:r>
              <a:rPr dirty="0" err="1"/>
              <a:t>lgbtgreat</a:t>
            </a:r>
            <a:endParaRPr dirty="0"/>
          </a:p>
        </p:txBody>
      </p:sp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427338" y="365127"/>
            <a:ext cx="8155317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7039" y="1711199"/>
            <a:ext cx="4525961" cy="14213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SzTx/>
              <a:buFontTx/>
              <a:buNone/>
              <a:defRPr sz="1600"/>
            </a:lvl1pPr>
            <a:lvl2pPr marL="0" indent="457200">
              <a:lnSpc>
                <a:spcPts val="1600"/>
              </a:lnSpc>
              <a:buSzTx/>
              <a:buFontTx/>
              <a:buNone/>
              <a:defRPr sz="1600"/>
            </a:lvl2pPr>
            <a:lvl3pPr marL="0" indent="914400">
              <a:lnSpc>
                <a:spcPts val="1600"/>
              </a:lnSpc>
              <a:buSzTx/>
              <a:buFontTx/>
              <a:buNone/>
              <a:defRPr sz="1600"/>
            </a:lvl3pPr>
            <a:lvl4pPr marL="0" indent="1371600">
              <a:lnSpc>
                <a:spcPts val="1600"/>
              </a:lnSpc>
              <a:buSzTx/>
              <a:buFontTx/>
              <a:buNone/>
              <a:defRPr sz="1600"/>
            </a:lvl4pPr>
            <a:lvl5pPr marL="0" indent="1828800">
              <a:lnSpc>
                <a:spcPts val="1600"/>
              </a:lnSpc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27668" y="3145058"/>
            <a:ext cx="4525964" cy="79320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40000"/>
              <a:buChar char="■"/>
              <a:defRPr sz="1600" b="1"/>
            </a:pPr>
            <a:endParaRPr/>
          </a:p>
        </p:txBody>
      </p:sp>
      <p:sp>
        <p:nvSpPr>
          <p:cNvPr id="8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33726" y="1711325"/>
            <a:ext cx="3548299" cy="36392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33962" y="5350597"/>
            <a:ext cx="3548063" cy="30725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20910" y="4005267"/>
            <a:ext cx="4538696" cy="8620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40000"/>
              <a:buChar char="■"/>
              <a:defRPr sz="1600" b="1"/>
            </a:pPr>
            <a:endParaRPr/>
          </a:p>
        </p:txBody>
      </p:sp>
      <p:sp>
        <p:nvSpPr>
          <p:cNvPr id="8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20687" y="5001883"/>
            <a:ext cx="4506914" cy="65246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600"/>
              </a:lnSpc>
              <a:buSzTx/>
              <a:buFontTx/>
              <a:buNone/>
              <a:defRPr sz="1600"/>
            </a:pPr>
            <a:endParaRPr/>
          </a:p>
        </p:txBody>
      </p:sp>
      <p:pic>
        <p:nvPicPr>
          <p:cNvPr id="88" name="Side-Lines_01.png" descr="Side-Lines_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278" y="0"/>
            <a:ext cx="30743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High Impact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8584"/>
            <a:ext cx="9906000" cy="637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581" y="6290895"/>
            <a:ext cx="502414" cy="502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30" y="6394756"/>
            <a:ext cx="1319524" cy="27749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0"/>
          <p:cNvSpPr txBox="1"/>
          <p:nvPr/>
        </p:nvSpPr>
        <p:spPr>
          <a:xfrm>
            <a:off x="365759" y="6389954"/>
            <a:ext cx="990600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575756"/>
                </a:solidFill>
              </a:defRPr>
            </a:lvl1pPr>
          </a:lstStyle>
          <a:p>
            <a:r>
              <a:rPr lang="en-GB" dirty="0" smtClean="0"/>
              <a:t>matt@lgbtgreat.com</a:t>
            </a:r>
            <a:r>
              <a:rPr dirty="0" smtClean="0"/>
              <a:t>   </a:t>
            </a:r>
            <a:r>
              <a:rPr dirty="0"/>
              <a:t>@</a:t>
            </a:r>
            <a:r>
              <a:rPr dirty="0" err="1"/>
              <a:t>lgbtgreat</a:t>
            </a:r>
            <a:endParaRPr dirty="0"/>
          </a:p>
        </p:txBody>
      </p:sp>
      <p:sp>
        <p:nvSpPr>
          <p:cNvPr id="1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4350" y="974881"/>
            <a:ext cx="6082933" cy="361223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 sz="3600"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 sz="3600"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 sz="3600"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 sz="3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23875" y="4662487"/>
            <a:ext cx="6073775" cy="5222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2" name="Side-Lines_01.png" descr="Side-Lines_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278" y="0"/>
            <a:ext cx="307439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" name="Group 4"/>
          <p:cNvGrpSpPr/>
          <p:nvPr/>
        </p:nvGrpSpPr>
        <p:grpSpPr>
          <a:xfrm>
            <a:off x="365759" y="5792089"/>
            <a:ext cx="872492" cy="883347"/>
            <a:chOff x="0" y="0"/>
            <a:chExt cx="872490" cy="883345"/>
          </a:xfrm>
        </p:grpSpPr>
        <p:sp>
          <p:nvSpPr>
            <p:cNvPr id="143" name="Flowchart: Connector 5"/>
            <p:cNvSpPr/>
            <p:nvPr/>
          </p:nvSpPr>
          <p:spPr>
            <a:xfrm>
              <a:off x="-1" y="0"/>
              <a:ext cx="872492" cy="8833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144" name="LGBTGreat_Logo_2020_RGB.png" descr="LGBTGreat_Logo_2020_RGB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1576" y="67004"/>
              <a:ext cx="749339" cy="749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8584"/>
            <a:ext cx="9906000" cy="637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581" y="6290895"/>
            <a:ext cx="502414" cy="502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30" y="6394756"/>
            <a:ext cx="1319524" cy="277498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TextBox 10"/>
          <p:cNvSpPr txBox="1"/>
          <p:nvPr/>
        </p:nvSpPr>
        <p:spPr>
          <a:xfrm>
            <a:off x="365759" y="6389954"/>
            <a:ext cx="990600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575756"/>
                </a:solidFill>
              </a:defRPr>
            </a:lvl1pPr>
          </a:lstStyle>
          <a:p>
            <a:r>
              <a:rPr lang="en-GB" dirty="0" smtClean="0"/>
              <a:t>matt@lgbtgreat.com</a:t>
            </a:r>
            <a:r>
              <a:rPr dirty="0" smtClean="0"/>
              <a:t>    </a:t>
            </a:r>
            <a:r>
              <a:rPr dirty="0"/>
              <a:t>@</a:t>
            </a:r>
            <a:r>
              <a:rPr dirty="0" err="1"/>
              <a:t>lgbtgreat</a:t>
            </a:r>
            <a:endParaRPr dirty="0"/>
          </a:p>
        </p:txBody>
      </p:sp>
      <p:grpSp>
        <p:nvGrpSpPr>
          <p:cNvPr id="383" name="Group 4"/>
          <p:cNvGrpSpPr/>
          <p:nvPr/>
        </p:nvGrpSpPr>
        <p:grpSpPr>
          <a:xfrm>
            <a:off x="365759" y="5792089"/>
            <a:ext cx="872492" cy="883347"/>
            <a:chOff x="0" y="0"/>
            <a:chExt cx="872490" cy="883345"/>
          </a:xfrm>
        </p:grpSpPr>
        <p:sp>
          <p:nvSpPr>
            <p:cNvPr id="381" name="Flowchart: Connector 5"/>
            <p:cNvSpPr/>
            <p:nvPr/>
          </p:nvSpPr>
          <p:spPr>
            <a:xfrm>
              <a:off x="-1" y="0"/>
              <a:ext cx="872492" cy="8833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382" name="LGBTGreat_Logo_2020_RGB.png" descr="LGBTGreat_Logo_2020_RGB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1576" y="67004"/>
              <a:ext cx="749339" cy="749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4" name="Side-Lines_01.png" descr="Side-Lines_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278" y="0"/>
            <a:ext cx="30743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28584"/>
            <a:ext cx="9906000" cy="637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4581" y="6290895"/>
            <a:ext cx="502414" cy="502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36830" y="6394756"/>
            <a:ext cx="1319524" cy="27749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Box 10"/>
          <p:cNvSpPr txBox="1"/>
          <p:nvPr/>
        </p:nvSpPr>
        <p:spPr>
          <a:xfrm>
            <a:off x="365759" y="6389954"/>
            <a:ext cx="990600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575756"/>
                </a:solidFill>
              </a:defRPr>
            </a:lvl1pPr>
          </a:lstStyle>
          <a:p>
            <a:r>
              <a:rPr lang="en-GB" dirty="0" smtClean="0"/>
              <a:t>matt@lgbtgreat.com</a:t>
            </a:r>
            <a:r>
              <a:rPr dirty="0" smtClean="0"/>
              <a:t>    </a:t>
            </a:r>
            <a:r>
              <a:rPr dirty="0"/>
              <a:t>@</a:t>
            </a:r>
            <a:r>
              <a:rPr dirty="0" err="1"/>
              <a:t>lgbtgreat</a:t>
            </a:r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15925" y="2127563"/>
            <a:ext cx="5557004" cy="2434914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925" y="4743548"/>
            <a:ext cx="5568418" cy="134610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3" name="LGBTGreat_Logo_2020_RGB.png" descr="LGBTGreat_Logo_2020_RGB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5229" y="351886"/>
            <a:ext cx="1594607" cy="1594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Side-Lines_01.png" descr="Side-Lines_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80278" y="0"/>
            <a:ext cx="30743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008577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Four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28584"/>
            <a:ext cx="9906000" cy="637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4581" y="6290895"/>
            <a:ext cx="502414" cy="502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36830" y="6394756"/>
            <a:ext cx="1319524" cy="27749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extBox 10"/>
          <p:cNvSpPr txBox="1"/>
          <p:nvPr/>
        </p:nvSpPr>
        <p:spPr>
          <a:xfrm>
            <a:off x="365759" y="6389954"/>
            <a:ext cx="990600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575756"/>
                </a:solidFill>
              </a:defRPr>
            </a:lvl1pPr>
          </a:lstStyle>
          <a:p>
            <a:r>
              <a:rPr lang="en-GB" dirty="0" smtClean="0"/>
              <a:t>matt@lgbtgreat.com</a:t>
            </a:r>
            <a:r>
              <a:rPr dirty="0" smtClean="0"/>
              <a:t>   </a:t>
            </a:r>
            <a:r>
              <a:rPr dirty="0"/>
              <a:t>@</a:t>
            </a:r>
            <a:r>
              <a:rPr dirty="0" err="1"/>
              <a:t>lgbtgreat</a:t>
            </a:r>
            <a:endParaRPr dirty="0"/>
          </a:p>
        </p:txBody>
      </p:sp>
      <p:sp>
        <p:nvSpPr>
          <p:cNvPr id="177" name="Rectangle 2"/>
          <p:cNvSpPr/>
          <p:nvPr/>
        </p:nvSpPr>
        <p:spPr>
          <a:xfrm>
            <a:off x="523873" y="1690690"/>
            <a:ext cx="3939485" cy="1873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xfrm>
            <a:off x="427338" y="365127"/>
            <a:ext cx="8155317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9" name="Rectangle 11"/>
          <p:cNvSpPr/>
          <p:nvPr/>
        </p:nvSpPr>
        <p:spPr>
          <a:xfrm>
            <a:off x="4643170" y="1690690"/>
            <a:ext cx="3939485" cy="187375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1501" y="1875245"/>
            <a:ext cx="3279748" cy="151030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49351" y="1872451"/>
            <a:ext cx="3279748" cy="15130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Rectangle 10"/>
          <p:cNvSpPr/>
          <p:nvPr/>
        </p:nvSpPr>
        <p:spPr>
          <a:xfrm>
            <a:off x="523875" y="3748678"/>
            <a:ext cx="3939484" cy="187375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Rectangle 12"/>
          <p:cNvSpPr/>
          <p:nvPr/>
        </p:nvSpPr>
        <p:spPr>
          <a:xfrm>
            <a:off x="4643172" y="3748678"/>
            <a:ext cx="3939484" cy="1873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61501" y="3933233"/>
            <a:ext cx="3279749" cy="151030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9353" y="3930439"/>
            <a:ext cx="3279748" cy="15130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6" name="Side-Lines_01.png" descr="Side-Lines_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80278" y="0"/>
            <a:ext cx="307439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" name="Group 4"/>
          <p:cNvGrpSpPr/>
          <p:nvPr/>
        </p:nvGrpSpPr>
        <p:grpSpPr>
          <a:xfrm>
            <a:off x="365759" y="5792089"/>
            <a:ext cx="872492" cy="883347"/>
            <a:chOff x="0" y="0"/>
            <a:chExt cx="872490" cy="883345"/>
          </a:xfrm>
        </p:grpSpPr>
        <p:sp>
          <p:nvSpPr>
            <p:cNvPr id="187" name="Flowchart: Connector 5"/>
            <p:cNvSpPr/>
            <p:nvPr/>
          </p:nvSpPr>
          <p:spPr>
            <a:xfrm>
              <a:off x="-1" y="0"/>
              <a:ext cx="872492" cy="8833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88" name="LGBTGreat_Logo_2020_RGB.png" descr="LGBTGreat_Logo_2020_RGB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61576" y="67004"/>
              <a:ext cx="749339" cy="749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216441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28584"/>
            <a:ext cx="9906000" cy="637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4581" y="6290895"/>
            <a:ext cx="502414" cy="502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36830" y="6394756"/>
            <a:ext cx="1319524" cy="277498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10"/>
          <p:cNvSpPr txBox="1"/>
          <p:nvPr/>
        </p:nvSpPr>
        <p:spPr>
          <a:xfrm>
            <a:off x="365759" y="6389954"/>
            <a:ext cx="990600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575756"/>
                </a:solidFill>
              </a:defRPr>
            </a:lvl1pPr>
          </a:lstStyle>
          <a:p>
            <a:r>
              <a:rPr lang="en-GB" dirty="0" smtClean="0"/>
              <a:t>matt@lgbtgreat.com</a:t>
            </a:r>
            <a:r>
              <a:rPr dirty="0" smtClean="0"/>
              <a:t>    </a:t>
            </a:r>
            <a:r>
              <a:rPr dirty="0"/>
              <a:t>@</a:t>
            </a:r>
            <a:r>
              <a:rPr dirty="0" err="1"/>
              <a:t>lgbtgreat</a:t>
            </a:r>
            <a:endParaRPr dirty="0"/>
          </a:p>
        </p:txBody>
      </p:sp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427338" y="365127"/>
            <a:ext cx="8155317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641394" y="1711325"/>
            <a:ext cx="3939485" cy="36392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41393" y="5350597"/>
            <a:ext cx="3939485" cy="30725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609600" indent="-152400">
              <a:buFontTx/>
              <a:defRPr sz="1200"/>
            </a:lvl2pPr>
            <a:lvl3pPr marL="1085850" indent="-171450">
              <a:buFontTx/>
              <a:defRPr sz="1200"/>
            </a:lvl3pPr>
            <a:lvl4pPr marL="1567542" indent="-195942">
              <a:buFontTx/>
              <a:defRPr sz="1200"/>
            </a:lvl4pPr>
            <a:lvl5pPr marL="2024742" indent="-195942">
              <a:buFontTx/>
              <a:defRPr sz="12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6" name="Picture Placeholder 3"/>
          <p:cNvSpPr>
            <a:spLocks noGrp="1"/>
          </p:cNvSpPr>
          <p:nvPr>
            <p:ph type="pic" sz="half" idx="14"/>
          </p:nvPr>
        </p:nvSpPr>
        <p:spPr>
          <a:xfrm>
            <a:off x="523873" y="1711325"/>
            <a:ext cx="3939485" cy="36392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3873" y="5350597"/>
            <a:ext cx="3939485" cy="30725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pic>
        <p:nvPicPr>
          <p:cNvPr id="108" name="Side-Lines_01.png" descr="Side-Lines_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80278" y="0"/>
            <a:ext cx="307439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Group 4"/>
          <p:cNvGrpSpPr/>
          <p:nvPr/>
        </p:nvGrpSpPr>
        <p:grpSpPr>
          <a:xfrm>
            <a:off x="365759" y="5792089"/>
            <a:ext cx="872492" cy="883347"/>
            <a:chOff x="0" y="0"/>
            <a:chExt cx="872490" cy="883345"/>
          </a:xfrm>
        </p:grpSpPr>
        <p:sp>
          <p:nvSpPr>
            <p:cNvPr id="109" name="Flowchart: Connector 5"/>
            <p:cNvSpPr/>
            <p:nvPr/>
          </p:nvSpPr>
          <p:spPr>
            <a:xfrm>
              <a:off x="-1" y="0"/>
              <a:ext cx="872492" cy="8833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10" name="LGBTGreat_Logo_2020_RGB.png" descr="LGBTGreat_Logo_2020_RGB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61576" y="67004"/>
              <a:ext cx="749339" cy="749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61500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28584"/>
            <a:ext cx="9906000" cy="637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4581" y="6290895"/>
            <a:ext cx="502414" cy="502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36830" y="6394756"/>
            <a:ext cx="1319524" cy="277498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TextBox 10"/>
          <p:cNvSpPr txBox="1"/>
          <p:nvPr/>
        </p:nvSpPr>
        <p:spPr>
          <a:xfrm>
            <a:off x="365759" y="6389954"/>
            <a:ext cx="990600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575756"/>
                </a:solidFill>
              </a:defRPr>
            </a:lvl1pPr>
          </a:lstStyle>
          <a:p>
            <a:r>
              <a:rPr lang="en-GB" dirty="0" smtClean="0"/>
              <a:t>matt@lgbtgreat.com</a:t>
            </a:r>
            <a:r>
              <a:rPr dirty="0" smtClean="0"/>
              <a:t>    </a:t>
            </a:r>
            <a:r>
              <a:rPr dirty="0"/>
              <a:t>@</a:t>
            </a:r>
            <a:r>
              <a:rPr dirty="0" err="1"/>
              <a:t>lgbtgreat</a:t>
            </a:r>
            <a:endParaRPr dirty="0"/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427338" y="365127"/>
            <a:ext cx="8155317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330" name="Side-Lines_01.png" descr="Side-Lines_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80278" y="0"/>
            <a:ext cx="307439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3" name="Group 4"/>
          <p:cNvGrpSpPr/>
          <p:nvPr/>
        </p:nvGrpSpPr>
        <p:grpSpPr>
          <a:xfrm>
            <a:off x="365759" y="5792089"/>
            <a:ext cx="872492" cy="883347"/>
            <a:chOff x="0" y="0"/>
            <a:chExt cx="872490" cy="883345"/>
          </a:xfrm>
        </p:grpSpPr>
        <p:sp>
          <p:nvSpPr>
            <p:cNvPr id="331" name="Flowchart: Connector 5"/>
            <p:cNvSpPr/>
            <p:nvPr/>
          </p:nvSpPr>
          <p:spPr>
            <a:xfrm>
              <a:off x="-1" y="0"/>
              <a:ext cx="872492" cy="8833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32" name="LGBTGreat_Logo_2020_RGB.png" descr="LGBTGreat_Logo_2020_RGB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61576" y="67004"/>
              <a:ext cx="749339" cy="749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110428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228584"/>
            <a:ext cx="9906000" cy="637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8" descr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4581" y="6290895"/>
            <a:ext cx="502414" cy="502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9" descr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6830" y="6394756"/>
            <a:ext cx="1319524" cy="27749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10"/>
          <p:cNvSpPr txBox="1"/>
          <p:nvPr/>
        </p:nvSpPr>
        <p:spPr>
          <a:xfrm>
            <a:off x="365759" y="6389954"/>
            <a:ext cx="990600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575756"/>
                </a:solidFill>
              </a:defRPr>
            </a:lvl1pPr>
          </a:lstStyle>
          <a:p>
            <a:r>
              <a:rPr lang="en-GB" dirty="0" smtClean="0"/>
              <a:t>matt@lgbtgreat.com</a:t>
            </a:r>
            <a:r>
              <a:rPr dirty="0" smtClean="0"/>
              <a:t>    </a:t>
            </a:r>
            <a:r>
              <a:rPr dirty="0"/>
              <a:t>@</a:t>
            </a:r>
            <a:r>
              <a:rPr dirty="0" err="1"/>
              <a:t>lgbtgreat</a:t>
            </a:r>
            <a:endParaRPr dirty="0"/>
          </a:p>
        </p:txBody>
      </p:sp>
      <p:pic>
        <p:nvPicPr>
          <p:cNvPr id="6" name="LGBTGreat_Logo_2020_RGB.png" descr="LGBTGreat_Logo_2020_RGB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229" y="351886"/>
            <a:ext cx="1594607" cy="1594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ide-Lines_01.png" descr="Side-Lines_0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80278" y="0"/>
            <a:ext cx="30743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95300" y="92074"/>
            <a:ext cx="89154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282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99800" y="6424116"/>
            <a:ext cx="273656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200">
                <a:solidFill>
                  <a:srgbClr val="57575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6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1pPr>
      <a:lvl2pPr marL="7112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2pPr>
      <a:lvl3pPr marL="1200150" marR="0" indent="-2857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3pPr>
      <a:lvl4pPr marL="1698171" marR="0" indent="-326571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4pPr>
      <a:lvl5pPr marL="2155371" marR="0" indent="-326571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5pPr>
      <a:lvl6pPr marL="25400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6pPr>
      <a:lvl7pPr marL="29972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7pPr>
      <a:lvl8pPr marL="34544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8pPr>
      <a:lvl9pPr marL="39116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575756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hyperlink" Target="mailto:matt@lgbtgreat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35.jpe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11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28584"/>
            <a:ext cx="9906000" cy="637036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Title 11"/>
          <p:cNvSpPr txBox="1">
            <a:spLocks noGrp="1"/>
          </p:cNvSpPr>
          <p:nvPr>
            <p:ph type="ctrTitle"/>
          </p:nvPr>
        </p:nvSpPr>
        <p:spPr>
          <a:xfrm>
            <a:off x="365758" y="3490593"/>
            <a:ext cx="8312416" cy="11832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Diversity Data – What, Why and How?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397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4581" y="6290895"/>
            <a:ext cx="502414" cy="502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36830" y="6394756"/>
            <a:ext cx="1319524" cy="277498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TextBox 15"/>
          <p:cNvSpPr txBox="1"/>
          <p:nvPr/>
        </p:nvSpPr>
        <p:spPr>
          <a:xfrm>
            <a:off x="365759" y="6389954"/>
            <a:ext cx="990600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575756"/>
                </a:solidFill>
              </a:defRPr>
            </a:lvl1pPr>
          </a:lstStyle>
          <a:p>
            <a:r>
              <a:rPr lang="en-GB" dirty="0"/>
              <a:t>matt@lgbtgreat.com</a:t>
            </a:r>
            <a:r>
              <a:rPr dirty="0" smtClean="0"/>
              <a:t>  @</a:t>
            </a:r>
            <a:r>
              <a:rPr dirty="0" err="1"/>
              <a:t>lgbtgreat</a:t>
            </a:r>
            <a:endParaRPr dirty="0"/>
          </a:p>
        </p:txBody>
      </p:sp>
      <p:pic>
        <p:nvPicPr>
          <p:cNvPr id="400" name="Side-Lines_01.png" descr="Side-Lines_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80278" y="0"/>
            <a:ext cx="307439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3" name="Group 4"/>
          <p:cNvGrpSpPr/>
          <p:nvPr/>
        </p:nvGrpSpPr>
        <p:grpSpPr>
          <a:xfrm>
            <a:off x="365759" y="5792089"/>
            <a:ext cx="872492" cy="883347"/>
            <a:chOff x="0" y="0"/>
            <a:chExt cx="872490" cy="883345"/>
          </a:xfrm>
        </p:grpSpPr>
        <p:sp>
          <p:nvSpPr>
            <p:cNvPr id="401" name="Flowchart: Connector 5"/>
            <p:cNvSpPr/>
            <p:nvPr/>
          </p:nvSpPr>
          <p:spPr>
            <a:xfrm>
              <a:off x="-1" y="0"/>
              <a:ext cx="872492" cy="8833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02" name="LGBTGreat_Logo_2020_RGB.png" descr="LGBTGreat_Logo_2020_RGB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61576" y="67004"/>
              <a:ext cx="749339" cy="749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Title 11"/>
          <p:cNvSpPr txBox="1">
            <a:spLocks/>
          </p:cNvSpPr>
          <p:nvPr/>
        </p:nvSpPr>
        <p:spPr>
          <a:xfrm>
            <a:off x="365758" y="4745749"/>
            <a:ext cx="7833106" cy="572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Matt Cameron, Global Managing Director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03" y="740501"/>
            <a:ext cx="3218695" cy="7193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9875" y="5726366"/>
            <a:ext cx="263712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@MattJCam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@LGBTGreat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50" y="5530951"/>
            <a:ext cx="656283" cy="6562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5609" r="16270" b="16534"/>
          <a:stretch/>
        </p:blipFill>
        <p:spPr>
          <a:xfrm>
            <a:off x="2121347" y="219242"/>
            <a:ext cx="1734373" cy="17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928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EE6215F-684D-451F-AC41-AA9F079B1EC8}"/>
              </a:ext>
            </a:extLst>
          </p:cNvPr>
          <p:cNvSpPr txBox="1">
            <a:spLocks/>
          </p:cNvSpPr>
          <p:nvPr/>
        </p:nvSpPr>
        <p:spPr>
          <a:xfrm>
            <a:off x="463834" y="393405"/>
            <a:ext cx="8669533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n-IN" dirty="0" smtClean="0">
                <a:solidFill>
                  <a:schemeClr val="bg2"/>
                </a:solidFill>
              </a:rPr>
              <a:t>Insights - diversity data </a:t>
            </a:r>
            <a:r>
              <a:rPr lang="en-IN" dirty="0">
                <a:solidFill>
                  <a:schemeClr val="bg2"/>
                </a:solidFill>
              </a:rPr>
              <a:t>survey:</a:t>
            </a:r>
          </a:p>
          <a:p>
            <a:pPr hangingPunct="1"/>
            <a:r>
              <a:rPr lang="en-IN" sz="2900" dirty="0">
                <a:solidFill>
                  <a:srgbClr val="FF0000"/>
                </a:solidFill>
              </a:rPr>
              <a:t>Data collection and reporting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FE68BA-F3FF-48CF-B642-682BA85610FD}"/>
              </a:ext>
            </a:extLst>
          </p:cNvPr>
          <p:cNvSpPr/>
          <p:nvPr/>
        </p:nvSpPr>
        <p:spPr>
          <a:xfrm>
            <a:off x="460515" y="1474220"/>
            <a:ext cx="8669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Nearly all organisations have a narrow focus on protected characteristics and collect data only during recruitment, with a majority not focusing on intersectionality</a:t>
            </a:r>
            <a:endParaRPr lang="en-IN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22953CD-8346-40DB-BC47-E2E9A5924B02}"/>
              </a:ext>
            </a:extLst>
          </p:cNvPr>
          <p:cNvSpPr txBox="1"/>
          <p:nvPr/>
        </p:nvSpPr>
        <p:spPr>
          <a:xfrm>
            <a:off x="481781" y="2254102"/>
            <a:ext cx="101566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36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97%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9B65817-1AA1-43C1-96D4-68504AEA6752}"/>
              </a:ext>
            </a:extLst>
          </p:cNvPr>
          <p:cNvSpPr/>
          <p:nvPr/>
        </p:nvSpPr>
        <p:spPr>
          <a:xfrm>
            <a:off x="460514" y="2778517"/>
            <a:ext cx="3781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2"/>
                </a:solidFill>
              </a:rPr>
              <a:t>organisations collect data on gender and age, and do so only at the time of recruitment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E7A284F-A37E-422D-BD6B-5F846EE32A9E}"/>
              </a:ext>
            </a:extLst>
          </p:cNvPr>
          <p:cNvCxnSpPr/>
          <p:nvPr/>
        </p:nvCxnSpPr>
        <p:spPr>
          <a:xfrm>
            <a:off x="4293009" y="2424007"/>
            <a:ext cx="0" cy="34560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28DC0A9-3327-4A43-89F9-744C9679472D}"/>
              </a:ext>
            </a:extLst>
          </p:cNvPr>
          <p:cNvSpPr txBox="1"/>
          <p:nvPr/>
        </p:nvSpPr>
        <p:spPr>
          <a:xfrm>
            <a:off x="481781" y="3541070"/>
            <a:ext cx="101566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36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68%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4B71F18-3EF5-44DC-90DE-8402FC1DE5DB}"/>
              </a:ext>
            </a:extLst>
          </p:cNvPr>
          <p:cNvSpPr/>
          <p:nvPr/>
        </p:nvSpPr>
        <p:spPr>
          <a:xfrm>
            <a:off x="460514" y="4065485"/>
            <a:ext cx="3781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2"/>
                </a:solidFill>
              </a:rPr>
              <a:t>organisations do not analyse their data on intersectional identities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AFF1B78-9D5B-426D-B4F0-35EC13D1D893}"/>
              </a:ext>
            </a:extLst>
          </p:cNvPr>
          <p:cNvSpPr txBox="1"/>
          <p:nvPr/>
        </p:nvSpPr>
        <p:spPr>
          <a:xfrm>
            <a:off x="481781" y="4770818"/>
            <a:ext cx="101566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36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67%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AADE3E7-A66B-47A4-8129-7428155AAB8D}"/>
              </a:ext>
            </a:extLst>
          </p:cNvPr>
          <p:cNvSpPr/>
          <p:nvPr/>
        </p:nvSpPr>
        <p:spPr>
          <a:xfrm>
            <a:off x="460514" y="5295233"/>
            <a:ext cx="3781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2"/>
                </a:solidFill>
              </a:rPr>
              <a:t>organisations do not collect pay reporting data on preferences other than gender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A7878FA-09B2-441C-99DE-15DB75C32CBB}"/>
              </a:ext>
            </a:extLst>
          </p:cNvPr>
          <p:cNvSpPr/>
          <p:nvPr/>
        </p:nvSpPr>
        <p:spPr>
          <a:xfrm>
            <a:off x="4303640" y="2424007"/>
            <a:ext cx="4473597" cy="431738"/>
          </a:xfrm>
          <a:prstGeom prst="rect">
            <a:avLst/>
          </a:prstGeom>
          <a:solidFill>
            <a:schemeClr val="bg2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9EAD877-A902-4B28-B853-88B385FCC39C}"/>
              </a:ext>
            </a:extLst>
          </p:cNvPr>
          <p:cNvSpPr/>
          <p:nvPr/>
        </p:nvSpPr>
        <p:spPr>
          <a:xfrm>
            <a:off x="4384473" y="2385892"/>
            <a:ext cx="438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Top five barriers to collecting D&amp;I data in recruitment that organisations face</a:t>
            </a:r>
            <a:endParaRPr lang="en-IN" sz="1400" dirty="0">
              <a:solidFill>
                <a:schemeClr val="bg1"/>
              </a:solidFill>
            </a:endParaRP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xmlns="" id="{67650EDE-6209-4A29-8EAC-45239A5F6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036032"/>
              </p:ext>
            </p:extLst>
          </p:nvPr>
        </p:nvGraphicFramePr>
        <p:xfrm>
          <a:off x="5888410" y="2776322"/>
          <a:ext cx="2945845" cy="310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BCF35AE-04E6-4952-B5A5-EC1407135ADB}"/>
              </a:ext>
            </a:extLst>
          </p:cNvPr>
          <p:cNvSpPr txBox="1"/>
          <p:nvPr/>
        </p:nvSpPr>
        <p:spPr>
          <a:xfrm>
            <a:off x="4303640" y="2973898"/>
            <a:ext cx="1634963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Candidates prefer not to say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54BEC41-1F38-4EB3-8AD2-BCD7B94A2D43}"/>
              </a:ext>
            </a:extLst>
          </p:cNvPr>
          <p:cNvSpPr txBox="1"/>
          <p:nvPr/>
        </p:nvSpPr>
        <p:spPr>
          <a:xfrm>
            <a:off x="4303640" y="3626294"/>
            <a:ext cx="163496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Data protection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ADE9B26-961A-40C3-91EC-874B6F198B9E}"/>
              </a:ext>
            </a:extLst>
          </p:cNvPr>
          <p:cNvSpPr txBox="1"/>
          <p:nvPr/>
        </p:nvSpPr>
        <p:spPr>
          <a:xfrm>
            <a:off x="4303640" y="4187399"/>
            <a:ext cx="163496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1100" dirty="0">
                <a:solidFill>
                  <a:schemeClr val="bg2"/>
                </a:solidFill>
              </a:rPr>
              <a:t>Legal constraints</a:t>
            </a:r>
            <a:endParaRPr kumimoji="0" lang="en-IN" sz="11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2ACD501-0D74-4C10-8F29-423CB2F7F60F}"/>
              </a:ext>
            </a:extLst>
          </p:cNvPr>
          <p:cNvSpPr txBox="1"/>
          <p:nvPr/>
        </p:nvSpPr>
        <p:spPr>
          <a:xfrm>
            <a:off x="4303640" y="4779019"/>
            <a:ext cx="163496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Trust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69F13AF-6770-42C5-8E1D-1822D1419C48}"/>
              </a:ext>
            </a:extLst>
          </p:cNvPr>
          <p:cNvSpPr txBox="1"/>
          <p:nvPr/>
        </p:nvSpPr>
        <p:spPr>
          <a:xfrm>
            <a:off x="4303640" y="5265513"/>
            <a:ext cx="1634963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Opportunity to provide data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9" y="6389954"/>
            <a:ext cx="1570262" cy="3509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5609" r="16270" b="16534"/>
          <a:stretch/>
        </p:blipFill>
        <p:spPr>
          <a:xfrm>
            <a:off x="7734868" y="201238"/>
            <a:ext cx="1175587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06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5F7BEB2-1FB7-4978-BEF4-15B70FA55E01}"/>
              </a:ext>
            </a:extLst>
          </p:cNvPr>
          <p:cNvSpPr/>
          <p:nvPr/>
        </p:nvSpPr>
        <p:spPr>
          <a:xfrm>
            <a:off x="460513" y="3361438"/>
            <a:ext cx="4270971" cy="431738"/>
          </a:xfrm>
          <a:prstGeom prst="rect">
            <a:avLst/>
          </a:prstGeom>
          <a:solidFill>
            <a:schemeClr val="bg2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EE6215F-684D-451F-AC41-AA9F079B1EC8}"/>
              </a:ext>
            </a:extLst>
          </p:cNvPr>
          <p:cNvSpPr txBox="1">
            <a:spLocks/>
          </p:cNvSpPr>
          <p:nvPr/>
        </p:nvSpPr>
        <p:spPr>
          <a:xfrm>
            <a:off x="463834" y="393405"/>
            <a:ext cx="8669533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n-IN" dirty="0" smtClean="0">
                <a:solidFill>
                  <a:schemeClr val="bg2"/>
                </a:solidFill>
              </a:rPr>
              <a:t>Insights - diversity </a:t>
            </a:r>
            <a:r>
              <a:rPr lang="en-IN" dirty="0">
                <a:solidFill>
                  <a:schemeClr val="bg2"/>
                </a:solidFill>
              </a:rPr>
              <a:t>d</a:t>
            </a:r>
            <a:r>
              <a:rPr lang="en-IN" dirty="0" smtClean="0">
                <a:solidFill>
                  <a:schemeClr val="bg2"/>
                </a:solidFill>
              </a:rPr>
              <a:t>ata </a:t>
            </a:r>
            <a:r>
              <a:rPr lang="en-IN" dirty="0">
                <a:solidFill>
                  <a:schemeClr val="bg2"/>
                </a:solidFill>
              </a:rPr>
              <a:t>survey results:</a:t>
            </a:r>
          </a:p>
          <a:p>
            <a:pPr hangingPunct="1"/>
            <a:r>
              <a:rPr lang="en-IN" sz="2900" dirty="0">
                <a:solidFill>
                  <a:srgbClr val="7030A0"/>
                </a:solidFill>
              </a:rPr>
              <a:t>Employee disclosures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FE9962-D1CE-4293-9FF0-80A48EFBF81D}"/>
              </a:ext>
            </a:extLst>
          </p:cNvPr>
          <p:cNvSpPr/>
          <p:nvPr/>
        </p:nvSpPr>
        <p:spPr>
          <a:xfrm>
            <a:off x="460512" y="3315697"/>
            <a:ext cx="4270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Top three perceived barriers to employees disclosing their data</a:t>
            </a:r>
            <a:endParaRPr lang="en-IN" sz="1400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EEA54C90-E36B-4586-A26C-1EAC393EB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285734"/>
              </p:ext>
            </p:extLst>
          </p:nvPr>
        </p:nvGraphicFramePr>
        <p:xfrm>
          <a:off x="2242109" y="3694539"/>
          <a:ext cx="2678645" cy="234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FE68BA-F3FF-48CF-B642-682BA85610FD}"/>
              </a:ext>
            </a:extLst>
          </p:cNvPr>
          <p:cNvSpPr/>
          <p:nvPr/>
        </p:nvSpPr>
        <p:spPr>
          <a:xfrm>
            <a:off x="460515" y="1474220"/>
            <a:ext cx="8364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Majority of organisations believe current levels of disclosure do not accurately represent their workforce and perceive lack of awareness as the leading barrier</a:t>
            </a:r>
            <a:endParaRPr lang="en-IN" dirty="0">
              <a:solidFill>
                <a:schemeClr val="bg2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6EED2BE-7472-4BE7-AE76-D4A9D7F2979B}"/>
              </a:ext>
            </a:extLst>
          </p:cNvPr>
          <p:cNvCxnSpPr/>
          <p:nvPr/>
        </p:nvCxnSpPr>
        <p:spPr>
          <a:xfrm>
            <a:off x="4867935" y="2385715"/>
            <a:ext cx="0" cy="34560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2F08AFB-E8A0-4804-8609-D94D01F0504B}"/>
              </a:ext>
            </a:extLst>
          </p:cNvPr>
          <p:cNvSpPr txBox="1"/>
          <p:nvPr/>
        </p:nvSpPr>
        <p:spPr>
          <a:xfrm>
            <a:off x="578599" y="3943332"/>
            <a:ext cx="1716333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Lack of awareness with regards to importance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34F397-5A33-4858-9357-FEC74E41416F}"/>
              </a:ext>
            </a:extLst>
          </p:cNvPr>
          <p:cNvSpPr txBox="1"/>
          <p:nvPr/>
        </p:nvSpPr>
        <p:spPr>
          <a:xfrm>
            <a:off x="481781" y="2254102"/>
            <a:ext cx="101566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36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73%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83FCB02-9445-41E5-8D20-92AAFDEF27D3}"/>
              </a:ext>
            </a:extLst>
          </p:cNvPr>
          <p:cNvSpPr/>
          <p:nvPr/>
        </p:nvSpPr>
        <p:spPr>
          <a:xfrm>
            <a:off x="460514" y="2778517"/>
            <a:ext cx="4460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organisations believe that current levels of disclosure do not accurately represent their workforce</a:t>
            </a:r>
            <a:endParaRPr lang="en-IN" sz="1400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DB3CFA0-3867-4199-B0F3-03108F2DE505}"/>
              </a:ext>
            </a:extLst>
          </p:cNvPr>
          <p:cNvSpPr txBox="1"/>
          <p:nvPr/>
        </p:nvSpPr>
        <p:spPr>
          <a:xfrm>
            <a:off x="578598" y="4747502"/>
            <a:ext cx="171633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Trust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1D36E6E-17E4-48B7-BFC5-863FA1FF565C}"/>
              </a:ext>
            </a:extLst>
          </p:cNvPr>
          <p:cNvSpPr txBox="1"/>
          <p:nvPr/>
        </p:nvSpPr>
        <p:spPr>
          <a:xfrm>
            <a:off x="578598" y="5435646"/>
            <a:ext cx="171633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Confidentiality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A7D0AD-87E4-4677-9666-937DF8FCBC36}"/>
              </a:ext>
            </a:extLst>
          </p:cNvPr>
          <p:cNvSpPr/>
          <p:nvPr/>
        </p:nvSpPr>
        <p:spPr>
          <a:xfrm>
            <a:off x="4867937" y="2385715"/>
            <a:ext cx="3957086" cy="431738"/>
          </a:xfrm>
          <a:prstGeom prst="rect">
            <a:avLst/>
          </a:prstGeom>
          <a:solidFill>
            <a:schemeClr val="bg2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9A5886B-E7F5-4389-B618-6DFFDD2E9074}"/>
              </a:ext>
            </a:extLst>
          </p:cNvPr>
          <p:cNvSpPr/>
          <p:nvPr/>
        </p:nvSpPr>
        <p:spPr>
          <a:xfrm>
            <a:off x="4867935" y="2339974"/>
            <a:ext cx="4270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cs typeface="Times New Roman" panose="02020603050405020304" pitchFamily="18" charset="0"/>
              </a:rPr>
              <a:t>Key actions organisations are considering to address these potential barriers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0202AE-579C-4221-B6DD-5898D663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27" y="2897637"/>
            <a:ext cx="2351497" cy="198523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69BF7F8-550E-400C-A3FA-E266DA487F99}"/>
              </a:ext>
            </a:extLst>
          </p:cNvPr>
          <p:cNvSpPr/>
          <p:nvPr/>
        </p:nvSpPr>
        <p:spPr>
          <a:xfrm>
            <a:off x="4920754" y="4917317"/>
            <a:ext cx="42126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Most of the organisations believe that educating employees, highlighting the importance and purpose of data collection, and communicating better are key actions to removing barriers to data disclosure</a:t>
            </a:r>
            <a:endParaRPr lang="en-IN" sz="1400" dirty="0">
              <a:solidFill>
                <a:schemeClr val="bg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9" y="6389954"/>
            <a:ext cx="1570262" cy="3509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5609" r="16270" b="16534"/>
          <a:stretch/>
        </p:blipFill>
        <p:spPr>
          <a:xfrm>
            <a:off x="7524159" y="280011"/>
            <a:ext cx="1175587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23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EE6215F-684D-451F-AC41-AA9F079B1EC8}"/>
              </a:ext>
            </a:extLst>
          </p:cNvPr>
          <p:cNvSpPr txBox="1">
            <a:spLocks/>
          </p:cNvSpPr>
          <p:nvPr/>
        </p:nvSpPr>
        <p:spPr>
          <a:xfrm>
            <a:off x="463834" y="393405"/>
            <a:ext cx="8669533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n-IN" dirty="0" smtClean="0">
                <a:solidFill>
                  <a:schemeClr val="bg2"/>
                </a:solidFill>
              </a:rPr>
              <a:t>Insights - diversity </a:t>
            </a:r>
            <a:r>
              <a:rPr lang="en-IN" dirty="0">
                <a:solidFill>
                  <a:schemeClr val="bg2"/>
                </a:solidFill>
              </a:rPr>
              <a:t>data survey results:</a:t>
            </a:r>
          </a:p>
          <a:p>
            <a:pPr hangingPunct="1"/>
            <a:r>
              <a:rPr lang="en-IN" sz="2900" dirty="0">
                <a:solidFill>
                  <a:srgbClr val="00B050"/>
                </a:solidFill>
              </a:rPr>
              <a:t>D&amp;I strategy and approach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FE68BA-F3FF-48CF-B642-682BA85610FD}"/>
              </a:ext>
            </a:extLst>
          </p:cNvPr>
          <p:cNvSpPr/>
          <p:nvPr/>
        </p:nvSpPr>
        <p:spPr>
          <a:xfrm>
            <a:off x="469748" y="1313404"/>
            <a:ext cx="8364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2"/>
                </a:solidFill>
                <a:cs typeface="Times New Roman" panose="02020603050405020304" pitchFamily="18" charset="0"/>
              </a:rPr>
              <a:t>CEO’s of most organisations advocate diversity data collection although many organisations are at early phases of their D&amp;I journey; gender is the most prioritised protected characteristic, followed by race and sexual </a:t>
            </a:r>
            <a:r>
              <a:rPr lang="en-IN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orientation.</a:t>
            </a:r>
            <a:endParaRPr lang="en-IN" dirty="0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CB09C2-71B6-426E-AB27-3D3E1CCFE751}"/>
              </a:ext>
            </a:extLst>
          </p:cNvPr>
          <p:cNvSpPr txBox="1"/>
          <p:nvPr/>
        </p:nvSpPr>
        <p:spPr>
          <a:xfrm>
            <a:off x="491015" y="2449483"/>
            <a:ext cx="101566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3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72%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8741A51-1E5B-468A-BD22-E07F4F9C2CD3}"/>
              </a:ext>
            </a:extLst>
          </p:cNvPr>
          <p:cNvSpPr/>
          <p:nvPr/>
        </p:nvSpPr>
        <p:spPr>
          <a:xfrm>
            <a:off x="469748" y="2973898"/>
            <a:ext cx="37818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2"/>
                </a:solidFill>
              </a:rPr>
              <a:t>organisations </a:t>
            </a:r>
            <a:r>
              <a:rPr lang="en-IN" sz="1400" dirty="0" smtClean="0">
                <a:solidFill>
                  <a:schemeClr val="bg2"/>
                </a:solidFill>
              </a:rPr>
              <a:t>say they have </a:t>
            </a:r>
            <a:r>
              <a:rPr lang="en-IN" sz="1400" dirty="0">
                <a:solidFill>
                  <a:schemeClr val="bg2"/>
                </a:solidFill>
              </a:rPr>
              <a:t>their CEOs advocating and sponsoring diversity data collection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639ACDF-DF88-437E-9656-2A220B935E72}"/>
              </a:ext>
            </a:extLst>
          </p:cNvPr>
          <p:cNvCxnSpPr/>
          <p:nvPr/>
        </p:nvCxnSpPr>
        <p:spPr>
          <a:xfrm>
            <a:off x="4293009" y="2424007"/>
            <a:ext cx="0" cy="34560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55BEC2F-3499-402F-802B-EC05B1A098E4}"/>
              </a:ext>
            </a:extLst>
          </p:cNvPr>
          <p:cNvSpPr txBox="1"/>
          <p:nvPr/>
        </p:nvSpPr>
        <p:spPr>
          <a:xfrm>
            <a:off x="491015" y="3662984"/>
            <a:ext cx="101566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3600" b="1" dirty="0">
                <a:solidFill>
                  <a:schemeClr val="accent2"/>
                </a:solidFill>
              </a:rPr>
              <a:t>8</a:t>
            </a:r>
            <a:r>
              <a:rPr kumimoji="0" lang="en-IN" sz="3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8%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C45AF7E-7534-427A-8CC2-E1842511D765}"/>
              </a:ext>
            </a:extLst>
          </p:cNvPr>
          <p:cNvSpPr/>
          <p:nvPr/>
        </p:nvSpPr>
        <p:spPr>
          <a:xfrm>
            <a:off x="469748" y="4187399"/>
            <a:ext cx="3781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2"/>
                </a:solidFill>
              </a:rPr>
              <a:t>organisations think diversity representation targets are effective, yet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DBC61D4-A171-467A-89D6-8E11E3E7C08D}"/>
              </a:ext>
            </a:extLst>
          </p:cNvPr>
          <p:cNvSpPr txBox="1"/>
          <p:nvPr/>
        </p:nvSpPr>
        <p:spPr>
          <a:xfrm>
            <a:off x="481781" y="4834816"/>
            <a:ext cx="101566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3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53%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ED92465-066F-47C2-B4ED-5C2A1541A63A}"/>
              </a:ext>
            </a:extLst>
          </p:cNvPr>
          <p:cNvSpPr/>
          <p:nvPr/>
        </p:nvSpPr>
        <p:spPr>
          <a:xfrm>
            <a:off x="460514" y="5359231"/>
            <a:ext cx="3781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2"/>
                </a:solidFill>
              </a:rPr>
              <a:t>organisations do not participate in an LGBT+ D&amp;I benchmark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B0FC96B-6A52-41D9-8EC6-AA8EB534251F}"/>
              </a:ext>
            </a:extLst>
          </p:cNvPr>
          <p:cNvSpPr/>
          <p:nvPr/>
        </p:nvSpPr>
        <p:spPr>
          <a:xfrm>
            <a:off x="4303640" y="2424007"/>
            <a:ext cx="4473597" cy="431738"/>
          </a:xfrm>
          <a:prstGeom prst="rect">
            <a:avLst/>
          </a:prstGeom>
          <a:solidFill>
            <a:schemeClr val="bg2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2E9ABA5-ADBC-4C6E-AE79-41C8BE017612}"/>
              </a:ext>
            </a:extLst>
          </p:cNvPr>
          <p:cNvSpPr/>
          <p:nvPr/>
        </p:nvSpPr>
        <p:spPr>
          <a:xfrm>
            <a:off x="4384473" y="2385892"/>
            <a:ext cx="438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cs typeface="Times New Roman" panose="02020603050405020304" pitchFamily="18" charset="0"/>
              </a:rPr>
              <a:t>% of organisations prioritising the following protected characteristics</a:t>
            </a:r>
            <a:endParaRPr lang="en-IN" sz="1400" dirty="0">
              <a:solidFill>
                <a:schemeClr val="bg1"/>
              </a:solidFill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xmlns="" id="{7A0C0E24-7A41-4485-9FDE-A2D6B03D9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632930"/>
              </p:ext>
            </p:extLst>
          </p:nvPr>
        </p:nvGraphicFramePr>
        <p:xfrm>
          <a:off x="5888410" y="2786955"/>
          <a:ext cx="2945845" cy="2058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4E35C15-5772-4985-801B-62FAE29FE0E6}"/>
              </a:ext>
            </a:extLst>
          </p:cNvPr>
          <p:cNvSpPr txBox="1"/>
          <p:nvPr/>
        </p:nvSpPr>
        <p:spPr>
          <a:xfrm>
            <a:off x="4303640" y="2973898"/>
            <a:ext cx="163496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Gender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92C8FA4-2861-4F91-8103-34487EB29649}"/>
              </a:ext>
            </a:extLst>
          </p:cNvPr>
          <p:cNvSpPr txBox="1"/>
          <p:nvPr/>
        </p:nvSpPr>
        <p:spPr>
          <a:xfrm>
            <a:off x="4314761" y="3713261"/>
            <a:ext cx="163496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Sexual orientation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1606589-F365-4365-9F6F-29432A354E1F}"/>
              </a:ext>
            </a:extLst>
          </p:cNvPr>
          <p:cNvSpPr txBox="1"/>
          <p:nvPr/>
        </p:nvSpPr>
        <p:spPr>
          <a:xfrm>
            <a:off x="4334398" y="4059620"/>
            <a:ext cx="163496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1100" dirty="0">
                <a:solidFill>
                  <a:schemeClr val="bg2"/>
                </a:solidFill>
              </a:rPr>
              <a:t>Disability </a:t>
            </a:r>
            <a:endParaRPr kumimoji="0" lang="en-IN" sz="11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1F1D0D9-29C4-445F-A6C7-7812F6328056}"/>
              </a:ext>
            </a:extLst>
          </p:cNvPr>
          <p:cNvSpPr txBox="1"/>
          <p:nvPr/>
        </p:nvSpPr>
        <p:spPr>
          <a:xfrm>
            <a:off x="4334397" y="4422890"/>
            <a:ext cx="163496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Pregnancy &amp; maternity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B1F4036-B1BB-4CA6-A03A-5AEF19010DD3}"/>
              </a:ext>
            </a:extLst>
          </p:cNvPr>
          <p:cNvSpPr txBox="1"/>
          <p:nvPr/>
        </p:nvSpPr>
        <p:spPr>
          <a:xfrm>
            <a:off x="4303640" y="3340221"/>
            <a:ext cx="163496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Race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xmlns="" id="{E95A1F7A-AF60-4508-A665-767330B7B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959288"/>
              </p:ext>
            </p:extLst>
          </p:nvPr>
        </p:nvGraphicFramePr>
        <p:xfrm>
          <a:off x="4206525" y="5155809"/>
          <a:ext cx="1329594" cy="104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8F37F44-BE9C-4EDC-B7B8-DF6609032C45}"/>
              </a:ext>
            </a:extLst>
          </p:cNvPr>
          <p:cNvSpPr txBox="1"/>
          <p:nvPr/>
        </p:nvSpPr>
        <p:spPr>
          <a:xfrm>
            <a:off x="4477733" y="5367379"/>
            <a:ext cx="60529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2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53%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A3C419E4-4F88-4F58-BCDD-5F9294E3D5C2}"/>
              </a:ext>
            </a:extLst>
          </p:cNvPr>
          <p:cNvSpPr/>
          <p:nvPr/>
        </p:nvSpPr>
        <p:spPr>
          <a:xfrm>
            <a:off x="5280569" y="5097537"/>
            <a:ext cx="3781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2"/>
                </a:solidFill>
              </a:rPr>
              <a:t>organisations believe that it’s too early in their D&amp;I journey to comment on the effectiveness of focusing on one protected characteristic at a time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9" y="6389954"/>
            <a:ext cx="1570262" cy="3509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5609" r="16270" b="16534"/>
          <a:stretch/>
        </p:blipFill>
        <p:spPr>
          <a:xfrm>
            <a:off x="7601650" y="162896"/>
            <a:ext cx="1175587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924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5F7BEB2-1FB7-4978-BEF4-15B70FA55E01}"/>
              </a:ext>
            </a:extLst>
          </p:cNvPr>
          <p:cNvSpPr/>
          <p:nvPr/>
        </p:nvSpPr>
        <p:spPr>
          <a:xfrm>
            <a:off x="3997842" y="2447468"/>
            <a:ext cx="4473597" cy="431738"/>
          </a:xfrm>
          <a:prstGeom prst="rect">
            <a:avLst/>
          </a:prstGeom>
          <a:solidFill>
            <a:schemeClr val="bg2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EE6215F-684D-451F-AC41-AA9F079B1EC8}"/>
              </a:ext>
            </a:extLst>
          </p:cNvPr>
          <p:cNvSpPr txBox="1">
            <a:spLocks/>
          </p:cNvSpPr>
          <p:nvPr/>
        </p:nvSpPr>
        <p:spPr>
          <a:xfrm>
            <a:off x="463834" y="393405"/>
            <a:ext cx="8669533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n-IN" dirty="0" smtClean="0">
                <a:solidFill>
                  <a:schemeClr val="bg2"/>
                </a:solidFill>
              </a:rPr>
              <a:t>Insights - diversity </a:t>
            </a:r>
            <a:r>
              <a:rPr lang="en-IN" dirty="0">
                <a:solidFill>
                  <a:schemeClr val="bg2"/>
                </a:solidFill>
              </a:rPr>
              <a:t>d</a:t>
            </a:r>
            <a:r>
              <a:rPr lang="en-IN" dirty="0" smtClean="0">
                <a:solidFill>
                  <a:schemeClr val="bg2"/>
                </a:solidFill>
              </a:rPr>
              <a:t>ata </a:t>
            </a:r>
            <a:r>
              <a:rPr lang="en-IN" dirty="0">
                <a:solidFill>
                  <a:schemeClr val="bg2"/>
                </a:solidFill>
              </a:rPr>
              <a:t>survey results:</a:t>
            </a:r>
          </a:p>
          <a:p>
            <a:pPr hangingPunct="1"/>
            <a:r>
              <a:rPr lang="en-IN" sz="2900" dirty="0">
                <a:solidFill>
                  <a:srgbClr val="002060"/>
                </a:solidFill>
              </a:rPr>
              <a:t>Impact of COVID-19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674683-A42D-4336-AFD0-E2BFA29CDF11}"/>
              </a:ext>
            </a:extLst>
          </p:cNvPr>
          <p:cNvSpPr/>
          <p:nvPr/>
        </p:nvSpPr>
        <p:spPr>
          <a:xfrm>
            <a:off x="671235" y="4620429"/>
            <a:ext cx="2933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the organisations have considered the impact of D&amp;I within phased return to work</a:t>
            </a:r>
            <a:endParaRPr lang="en-IN" sz="1600" dirty="0">
              <a:solidFill>
                <a:schemeClr val="bg2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51127A06-1D9C-47B0-9B29-552F2E618E5B}"/>
              </a:ext>
            </a:extLst>
          </p:cNvPr>
          <p:cNvSpPr/>
          <p:nvPr/>
        </p:nvSpPr>
        <p:spPr>
          <a:xfrm>
            <a:off x="1362083" y="2964145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1213485" h="1213485">
                <a:moveTo>
                  <a:pt x="606729" y="1213459"/>
                </a:moveTo>
                <a:lnTo>
                  <a:pt x="654145" y="1211634"/>
                </a:lnTo>
                <a:lnTo>
                  <a:pt x="700563" y="1206247"/>
                </a:lnTo>
                <a:lnTo>
                  <a:pt x="745847" y="1197435"/>
                </a:lnTo>
                <a:lnTo>
                  <a:pt x="789864" y="1185332"/>
                </a:lnTo>
                <a:lnTo>
                  <a:pt x="832478" y="1170072"/>
                </a:lnTo>
                <a:lnTo>
                  <a:pt x="873555" y="1151791"/>
                </a:lnTo>
                <a:lnTo>
                  <a:pt x="912958" y="1130623"/>
                </a:lnTo>
                <a:lnTo>
                  <a:pt x="950555" y="1106704"/>
                </a:lnTo>
                <a:lnTo>
                  <a:pt x="986209" y="1080168"/>
                </a:lnTo>
                <a:lnTo>
                  <a:pt x="1019785" y="1051150"/>
                </a:lnTo>
                <a:lnTo>
                  <a:pt x="1051150" y="1019785"/>
                </a:lnTo>
                <a:lnTo>
                  <a:pt x="1080168" y="986209"/>
                </a:lnTo>
                <a:lnTo>
                  <a:pt x="1106704" y="950555"/>
                </a:lnTo>
                <a:lnTo>
                  <a:pt x="1130623" y="912958"/>
                </a:lnTo>
                <a:lnTo>
                  <a:pt x="1151791" y="873555"/>
                </a:lnTo>
                <a:lnTo>
                  <a:pt x="1170072" y="832478"/>
                </a:lnTo>
                <a:lnTo>
                  <a:pt x="1185332" y="789864"/>
                </a:lnTo>
                <a:lnTo>
                  <a:pt x="1197435" y="745847"/>
                </a:lnTo>
                <a:lnTo>
                  <a:pt x="1206247" y="700563"/>
                </a:lnTo>
                <a:lnTo>
                  <a:pt x="1211634" y="654145"/>
                </a:lnTo>
                <a:lnTo>
                  <a:pt x="1213459" y="606729"/>
                </a:lnTo>
                <a:lnTo>
                  <a:pt x="1211634" y="559313"/>
                </a:lnTo>
                <a:lnTo>
                  <a:pt x="1206247" y="512896"/>
                </a:lnTo>
                <a:lnTo>
                  <a:pt x="1197435" y="467611"/>
                </a:lnTo>
                <a:lnTo>
                  <a:pt x="1185332" y="423594"/>
                </a:lnTo>
                <a:lnTo>
                  <a:pt x="1170072" y="380980"/>
                </a:lnTo>
                <a:lnTo>
                  <a:pt x="1151791" y="339904"/>
                </a:lnTo>
                <a:lnTo>
                  <a:pt x="1130623" y="300500"/>
                </a:lnTo>
                <a:lnTo>
                  <a:pt x="1106704" y="262904"/>
                </a:lnTo>
                <a:lnTo>
                  <a:pt x="1080168" y="227250"/>
                </a:lnTo>
                <a:lnTo>
                  <a:pt x="1051150" y="193673"/>
                </a:lnTo>
                <a:lnTo>
                  <a:pt x="1019785" y="162308"/>
                </a:lnTo>
                <a:lnTo>
                  <a:pt x="986209" y="133291"/>
                </a:lnTo>
                <a:lnTo>
                  <a:pt x="950555" y="106755"/>
                </a:lnTo>
                <a:lnTo>
                  <a:pt x="912958" y="82835"/>
                </a:lnTo>
                <a:lnTo>
                  <a:pt x="873555" y="61668"/>
                </a:lnTo>
                <a:lnTo>
                  <a:pt x="832478" y="43387"/>
                </a:lnTo>
                <a:lnTo>
                  <a:pt x="789864" y="28127"/>
                </a:lnTo>
                <a:lnTo>
                  <a:pt x="745847" y="16024"/>
                </a:lnTo>
                <a:lnTo>
                  <a:pt x="700563" y="7211"/>
                </a:lnTo>
                <a:lnTo>
                  <a:pt x="654145" y="1825"/>
                </a:lnTo>
                <a:lnTo>
                  <a:pt x="606729" y="0"/>
                </a:lnTo>
                <a:lnTo>
                  <a:pt x="559313" y="1825"/>
                </a:lnTo>
                <a:lnTo>
                  <a:pt x="512896" y="7211"/>
                </a:lnTo>
                <a:lnTo>
                  <a:pt x="467611" y="16024"/>
                </a:lnTo>
                <a:lnTo>
                  <a:pt x="423594" y="28127"/>
                </a:lnTo>
                <a:lnTo>
                  <a:pt x="380980" y="43387"/>
                </a:lnTo>
                <a:lnTo>
                  <a:pt x="339904" y="61668"/>
                </a:lnTo>
                <a:lnTo>
                  <a:pt x="300500" y="82835"/>
                </a:lnTo>
                <a:lnTo>
                  <a:pt x="262904" y="106755"/>
                </a:lnTo>
                <a:lnTo>
                  <a:pt x="227250" y="133291"/>
                </a:lnTo>
                <a:lnTo>
                  <a:pt x="193673" y="162308"/>
                </a:lnTo>
                <a:lnTo>
                  <a:pt x="162308" y="193673"/>
                </a:lnTo>
                <a:lnTo>
                  <a:pt x="133291" y="227250"/>
                </a:lnTo>
                <a:lnTo>
                  <a:pt x="106755" y="262904"/>
                </a:lnTo>
                <a:lnTo>
                  <a:pt x="82835" y="300500"/>
                </a:lnTo>
                <a:lnTo>
                  <a:pt x="61668" y="339904"/>
                </a:lnTo>
                <a:lnTo>
                  <a:pt x="43387" y="380980"/>
                </a:lnTo>
                <a:lnTo>
                  <a:pt x="28127" y="423594"/>
                </a:lnTo>
                <a:lnTo>
                  <a:pt x="16024" y="467611"/>
                </a:lnTo>
                <a:lnTo>
                  <a:pt x="7211" y="512896"/>
                </a:lnTo>
                <a:lnTo>
                  <a:pt x="1825" y="559313"/>
                </a:lnTo>
                <a:lnTo>
                  <a:pt x="0" y="606729"/>
                </a:lnTo>
                <a:lnTo>
                  <a:pt x="1825" y="654145"/>
                </a:lnTo>
                <a:lnTo>
                  <a:pt x="7211" y="700563"/>
                </a:lnTo>
                <a:lnTo>
                  <a:pt x="16024" y="745847"/>
                </a:lnTo>
                <a:lnTo>
                  <a:pt x="28127" y="789864"/>
                </a:lnTo>
                <a:lnTo>
                  <a:pt x="43387" y="832478"/>
                </a:lnTo>
                <a:lnTo>
                  <a:pt x="61668" y="873555"/>
                </a:lnTo>
                <a:lnTo>
                  <a:pt x="82835" y="912958"/>
                </a:lnTo>
                <a:lnTo>
                  <a:pt x="106755" y="950555"/>
                </a:lnTo>
                <a:lnTo>
                  <a:pt x="133291" y="986209"/>
                </a:lnTo>
                <a:lnTo>
                  <a:pt x="162308" y="1019785"/>
                </a:lnTo>
                <a:lnTo>
                  <a:pt x="193673" y="1051150"/>
                </a:lnTo>
                <a:lnTo>
                  <a:pt x="227250" y="1080168"/>
                </a:lnTo>
                <a:lnTo>
                  <a:pt x="262904" y="1106704"/>
                </a:lnTo>
                <a:lnTo>
                  <a:pt x="300500" y="1130623"/>
                </a:lnTo>
                <a:lnTo>
                  <a:pt x="339904" y="1151791"/>
                </a:lnTo>
                <a:lnTo>
                  <a:pt x="380980" y="1170072"/>
                </a:lnTo>
                <a:lnTo>
                  <a:pt x="423594" y="1185332"/>
                </a:lnTo>
                <a:lnTo>
                  <a:pt x="467611" y="1197435"/>
                </a:lnTo>
                <a:lnTo>
                  <a:pt x="512896" y="1206247"/>
                </a:lnTo>
                <a:lnTo>
                  <a:pt x="559313" y="1211634"/>
                </a:lnTo>
                <a:lnTo>
                  <a:pt x="606729" y="1213459"/>
                </a:lnTo>
                <a:close/>
              </a:path>
            </a:pathLst>
          </a:custGeom>
          <a:ln w="17729">
            <a:solidFill>
              <a:srgbClr val="B4BAB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7690CB93-0370-498B-8486-CC5D732D5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790315"/>
              </p:ext>
            </p:extLst>
          </p:nvPr>
        </p:nvGraphicFramePr>
        <p:xfrm>
          <a:off x="790196" y="2799783"/>
          <a:ext cx="2583775" cy="22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7">
            <a:extLst>
              <a:ext uri="{FF2B5EF4-FFF2-40B4-BE49-F238E27FC236}">
                <a16:creationId xmlns:a16="http://schemas.microsoft.com/office/drawing/2014/main" xmlns="" id="{AE1DCE53-BE13-4F22-92A5-8A0B150E2775}"/>
              </a:ext>
            </a:extLst>
          </p:cNvPr>
          <p:cNvSpPr txBox="1"/>
          <p:nvPr/>
        </p:nvSpPr>
        <p:spPr>
          <a:xfrm>
            <a:off x="1618509" y="3400413"/>
            <a:ext cx="118357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kern="1200" spc="-35" dirty="0">
                <a:solidFill>
                  <a:schemeClr val="bg2"/>
                </a:solidFill>
                <a:cs typeface="EYInterstate Light"/>
              </a:rPr>
              <a:t>6</a:t>
            </a:r>
            <a:r>
              <a:rPr kumimoji="0" lang="en-IN" sz="3600" b="0" i="0" u="none" strike="noStrike" kern="1200" cap="none" spc="-3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EYInterstate Light"/>
              </a:rPr>
              <a:t>5</a:t>
            </a:r>
            <a:r>
              <a:rPr kumimoji="0" sz="3600" b="0" i="0" u="none" strike="noStrike" kern="1200" cap="none" spc="-3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EYInterstate Light"/>
              </a:rPr>
              <a:t>%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n-ea"/>
              <a:cs typeface="EYInterstate 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FE9962-D1CE-4293-9FF0-80A48EFBF81D}"/>
              </a:ext>
            </a:extLst>
          </p:cNvPr>
          <p:cNvSpPr/>
          <p:nvPr/>
        </p:nvSpPr>
        <p:spPr>
          <a:xfrm>
            <a:off x="4089308" y="2409353"/>
            <a:ext cx="4299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Top five considerations organisations are taking to mitigate D&amp;I risks while returning to work</a:t>
            </a:r>
            <a:endParaRPr lang="en-IN" sz="1400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EEA54C90-E36B-4586-A26C-1EAC393EB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492366"/>
              </p:ext>
            </p:extLst>
          </p:nvPr>
        </p:nvGraphicFramePr>
        <p:xfrm>
          <a:off x="5657043" y="2799783"/>
          <a:ext cx="2732565" cy="310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FE68BA-F3FF-48CF-B642-682BA85610FD}"/>
              </a:ext>
            </a:extLst>
          </p:cNvPr>
          <p:cNvSpPr/>
          <p:nvPr/>
        </p:nvSpPr>
        <p:spPr>
          <a:xfrm>
            <a:off x="460515" y="1474220"/>
            <a:ext cx="8364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Majority of respondents are considering the impact of D&amp;I and are actively taking initiatives to mitigate risks while planning their phased return to work strategy</a:t>
            </a:r>
            <a:endParaRPr lang="en-IN" dirty="0">
              <a:solidFill>
                <a:schemeClr val="bg2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6EED2BE-7472-4BE7-AE76-D4A9D7F2979B}"/>
              </a:ext>
            </a:extLst>
          </p:cNvPr>
          <p:cNvCxnSpPr/>
          <p:nvPr/>
        </p:nvCxnSpPr>
        <p:spPr>
          <a:xfrm>
            <a:off x="3997842" y="2447468"/>
            <a:ext cx="0" cy="34560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2F08AFB-E8A0-4804-8609-D94D01F0504B}"/>
              </a:ext>
            </a:extLst>
          </p:cNvPr>
          <p:cNvSpPr txBox="1"/>
          <p:nvPr/>
        </p:nvSpPr>
        <p:spPr>
          <a:xfrm>
            <a:off x="4238168" y="3080905"/>
            <a:ext cx="147572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Caring responsibilities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432312E-BB5F-4B14-BBF4-0DCBC577845A}"/>
              </a:ext>
            </a:extLst>
          </p:cNvPr>
          <p:cNvSpPr txBox="1"/>
          <p:nvPr/>
        </p:nvSpPr>
        <p:spPr>
          <a:xfrm>
            <a:off x="4877766" y="3657646"/>
            <a:ext cx="83612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Workspace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B7B0AD-44A9-4CB7-9752-83482506E420}"/>
              </a:ext>
            </a:extLst>
          </p:cNvPr>
          <p:cNvSpPr txBox="1"/>
          <p:nvPr/>
        </p:nvSpPr>
        <p:spPr>
          <a:xfrm>
            <a:off x="3616253" y="4136182"/>
            <a:ext cx="209763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Targeted pulse checks/ engagement activity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772A20E-4189-4662-BD67-A0F1078B3489}"/>
              </a:ext>
            </a:extLst>
          </p:cNvPr>
          <p:cNvSpPr txBox="1"/>
          <p:nvPr/>
        </p:nvSpPr>
        <p:spPr>
          <a:xfrm>
            <a:off x="3997558" y="4716101"/>
            <a:ext cx="1716333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Individual data collection on preferences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A7EFDA-30FA-4C43-80A9-CD10269927AC}"/>
              </a:ext>
            </a:extLst>
          </p:cNvPr>
          <p:cNvSpPr txBox="1"/>
          <p:nvPr/>
        </p:nvSpPr>
        <p:spPr>
          <a:xfrm>
            <a:off x="4434800" y="5273667"/>
            <a:ext cx="1279091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1100" dirty="0">
                <a:solidFill>
                  <a:schemeClr val="bg2"/>
                </a:solidFill>
              </a:rPr>
              <a:t>Ease of access to office</a:t>
            </a:r>
            <a:endParaRPr kumimoji="0" lang="en-IN" sz="11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9" y="6389954"/>
            <a:ext cx="1570262" cy="3509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5609" r="16270" b="16534"/>
          <a:stretch/>
        </p:blipFill>
        <p:spPr>
          <a:xfrm>
            <a:off x="7649435" y="280011"/>
            <a:ext cx="1175587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98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itle 1"/>
          <p:cNvSpPr txBox="1">
            <a:spLocks noGrp="1"/>
          </p:cNvSpPr>
          <p:nvPr>
            <p:ph type="title"/>
          </p:nvPr>
        </p:nvSpPr>
        <p:spPr>
          <a:xfrm>
            <a:off x="530198" y="373569"/>
            <a:ext cx="6677425" cy="1325563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2021: Thinking Ahead </a:t>
            </a:r>
            <a:endParaRPr dirty="0"/>
          </a:p>
        </p:txBody>
      </p:sp>
      <p:sp>
        <p:nvSpPr>
          <p:cNvPr id="444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899459" y="2309334"/>
            <a:ext cx="3279748" cy="76003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Leverage diversity data with purpose. </a:t>
            </a:r>
            <a:endParaRPr dirty="0"/>
          </a:p>
        </p:txBody>
      </p:sp>
      <p:sp>
        <p:nvSpPr>
          <p:cNvPr id="445" name="Text Placeholder 3"/>
          <p:cNvSpPr>
            <a:spLocks noGrp="1"/>
          </p:cNvSpPr>
          <p:nvPr>
            <p:ph type="body" idx="13"/>
          </p:nvPr>
        </p:nvSpPr>
        <p:spPr>
          <a:xfrm>
            <a:off x="650562" y="2368936"/>
            <a:ext cx="3490686" cy="6408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Develop a vision of where you could be. </a:t>
            </a:r>
            <a:endParaRPr dirty="0"/>
          </a:p>
        </p:txBody>
      </p:sp>
      <p:sp>
        <p:nvSpPr>
          <p:cNvPr id="446" name="Text Placeholder 4"/>
          <p:cNvSpPr>
            <a:spLocks noGrp="1"/>
          </p:cNvSpPr>
          <p:nvPr>
            <p:ph type="body" idx="14"/>
          </p:nvPr>
        </p:nvSpPr>
        <p:spPr>
          <a:xfrm>
            <a:off x="861499" y="4345377"/>
            <a:ext cx="3279749" cy="10405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Role model leadership and inspirational stories.</a:t>
            </a:r>
            <a:endParaRPr dirty="0"/>
          </a:p>
        </p:txBody>
      </p:sp>
      <p:sp>
        <p:nvSpPr>
          <p:cNvPr id="447" name="Text Placeholder 5"/>
          <p:cNvSpPr>
            <a:spLocks noGrp="1"/>
          </p:cNvSpPr>
          <p:nvPr>
            <p:ph type="body" idx="15"/>
          </p:nvPr>
        </p:nvSpPr>
        <p:spPr>
          <a:xfrm>
            <a:off x="5141561" y="4345377"/>
            <a:ext cx="3279748" cy="7721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Connect diversity data to  the ESG agenda. 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9" y="6389954"/>
            <a:ext cx="1570262" cy="350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5609" r="16270" b="16534"/>
          <a:stretch/>
        </p:blipFill>
        <p:spPr>
          <a:xfrm>
            <a:off x="7477523" y="238351"/>
            <a:ext cx="1175587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484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13" y="375511"/>
            <a:ext cx="6920119" cy="1417319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Diversity Data – Research Study </a:t>
            </a:r>
            <a:b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Join Our Consultation: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matt@lgbtgreat.com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1800" dirty="0" smtClean="0"/>
              <a:t> </a:t>
            </a:r>
            <a:endParaRPr lang="en-GB" sz="18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" b="1842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r="939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8213" y="5406254"/>
            <a:ext cx="3939485" cy="3072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What has worked in you firm?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5609" r="16270" b="16534"/>
          <a:stretch/>
        </p:blipFill>
        <p:spPr>
          <a:xfrm>
            <a:off x="7372625" y="238351"/>
            <a:ext cx="1288105" cy="1308509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1393" y="5406254"/>
            <a:ext cx="3939485" cy="3072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What could make a difference?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822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28584"/>
            <a:ext cx="9906000" cy="637036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Title 11"/>
          <p:cNvSpPr txBox="1">
            <a:spLocks noGrp="1"/>
          </p:cNvSpPr>
          <p:nvPr>
            <p:ph type="ctrTitle"/>
          </p:nvPr>
        </p:nvSpPr>
        <p:spPr>
          <a:xfrm>
            <a:off x="365758" y="3358743"/>
            <a:ext cx="7833106" cy="6589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Diversity Data is Powerful.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397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4581" y="6290895"/>
            <a:ext cx="502414" cy="502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36830" y="6394756"/>
            <a:ext cx="1319524" cy="277498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TextBox 15"/>
          <p:cNvSpPr txBox="1"/>
          <p:nvPr/>
        </p:nvSpPr>
        <p:spPr>
          <a:xfrm>
            <a:off x="365759" y="6389954"/>
            <a:ext cx="990600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575756"/>
                </a:solidFill>
              </a:defRPr>
            </a:lvl1pPr>
          </a:lstStyle>
          <a:p>
            <a:r>
              <a:rPr dirty="0"/>
              <a:t>www.lgbtgreat.com    @</a:t>
            </a:r>
            <a:r>
              <a:rPr dirty="0" err="1"/>
              <a:t>lgbtgreat</a:t>
            </a:r>
            <a:endParaRPr dirty="0"/>
          </a:p>
        </p:txBody>
      </p:sp>
      <p:pic>
        <p:nvPicPr>
          <p:cNvPr id="400" name="Side-Lines_01.png" descr="Side-Lines_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80278" y="0"/>
            <a:ext cx="307439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3" name="Group 4"/>
          <p:cNvGrpSpPr/>
          <p:nvPr/>
        </p:nvGrpSpPr>
        <p:grpSpPr>
          <a:xfrm>
            <a:off x="365759" y="5792089"/>
            <a:ext cx="872492" cy="883347"/>
            <a:chOff x="0" y="0"/>
            <a:chExt cx="872490" cy="883345"/>
          </a:xfrm>
        </p:grpSpPr>
        <p:sp>
          <p:nvSpPr>
            <p:cNvPr id="401" name="Flowchart: Connector 5"/>
            <p:cNvSpPr/>
            <p:nvPr/>
          </p:nvSpPr>
          <p:spPr>
            <a:xfrm>
              <a:off x="-1" y="0"/>
              <a:ext cx="872492" cy="88334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02" name="LGBTGreat_Logo_2020_RGB.png" descr="LGBTGreat_Logo_2020_RGB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61576" y="67004"/>
              <a:ext cx="749339" cy="749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9" y="6389954"/>
            <a:ext cx="1570262" cy="3509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5609" r="16270" b="16534"/>
          <a:stretch/>
        </p:blipFill>
        <p:spPr>
          <a:xfrm>
            <a:off x="2152020" y="367641"/>
            <a:ext cx="1536161" cy="1560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29" y="865055"/>
            <a:ext cx="3218695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335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43113-BA9A-4300-9ED6-38A19289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87" y="402875"/>
            <a:ext cx="8155317" cy="1325563"/>
          </a:xfrm>
        </p:spPr>
        <p:txBody>
          <a:bodyPr/>
          <a:lstStyle/>
          <a:p>
            <a:r>
              <a:rPr lang="en-US" dirty="0" smtClean="0"/>
              <a:t>Who is LGBT Great?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8769EB-6443-4359-B309-C3EBE3FC25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381" y="1728438"/>
            <a:ext cx="4525961" cy="14213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specialist organisation developing inclusion </a:t>
            </a:r>
            <a:r>
              <a:rPr lang="en-GB" dirty="0"/>
              <a:t>within the </a:t>
            </a:r>
            <a:r>
              <a:rPr lang="en-GB" dirty="0" smtClean="0"/>
              <a:t>global investment </a:t>
            </a:r>
            <a:r>
              <a:rPr lang="en-GB" dirty="0"/>
              <a:t>and savings industry.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8F08CE-1D80-4331-A2CA-70693FD823E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4357" y="2734627"/>
            <a:ext cx="4898413" cy="23997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39200"/>
              </a:buClr>
              <a:buSzPct val="140000"/>
              <a:buNone/>
            </a:pPr>
            <a:r>
              <a:rPr lang="en-US" sz="1600" dirty="0" smtClean="0"/>
              <a:t>3 strategic pillars: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39200"/>
              </a:buClr>
              <a:buSzPct val="140000"/>
              <a:buNone/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39200"/>
              </a:buClr>
              <a:buSzPct val="140000"/>
              <a:buFont typeface="Arial" panose="020B0604020202020204" pitchFamily="34" charset="0"/>
              <a:buChar char="■"/>
            </a:pPr>
            <a:r>
              <a:rPr lang="en-US" sz="1600" dirty="0" smtClean="0"/>
              <a:t>Insights 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39200"/>
              </a:buClr>
              <a:buSzPct val="140000"/>
              <a:buFont typeface="Arial" panose="020B0604020202020204" pitchFamily="34" charset="0"/>
              <a:buChar char="■"/>
            </a:pPr>
            <a:r>
              <a:rPr lang="en-US" sz="1600" dirty="0" smtClean="0"/>
              <a:t>Visibility 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39200"/>
              </a:buClr>
              <a:buSzPct val="140000"/>
              <a:buFont typeface="Arial" panose="020B0604020202020204" pitchFamily="34" charset="0"/>
              <a:buChar char="■"/>
            </a:pPr>
            <a:r>
              <a:rPr lang="en-US" sz="1600" dirty="0" smtClean="0"/>
              <a:t>Outreach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39200"/>
              </a:buClr>
              <a:buSzPct val="140000"/>
              <a:buFont typeface="Arial" panose="020B0604020202020204" pitchFamily="34" charset="0"/>
              <a:buChar char="■"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39200"/>
              </a:buClr>
              <a:buSzPct val="140000"/>
              <a:buNone/>
            </a:pPr>
            <a:r>
              <a:rPr lang="en-US" sz="1600" dirty="0" smtClean="0"/>
              <a:t>Required to become LGBT+ diverse and inclusive.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75" y="3278146"/>
            <a:ext cx="656336" cy="656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99" y="2143036"/>
            <a:ext cx="2512028" cy="2512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1" y="6383060"/>
            <a:ext cx="1570262" cy="3509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9875" y="5726366"/>
            <a:ext cx="263712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#Project1000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#RoleModels 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5609" r="16270" b="16534"/>
          <a:stretch/>
        </p:blipFill>
        <p:spPr>
          <a:xfrm>
            <a:off x="7477523" y="238351"/>
            <a:ext cx="1175587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977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7" y="623026"/>
            <a:ext cx="8747262" cy="4920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9" y="6389954"/>
            <a:ext cx="1570262" cy="3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225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Challenges of Data Analytics and How to Fix T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54" y="0"/>
            <a:ext cx="4756935" cy="21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Ways to Extract Value from Customer Data | D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632"/>
            <a:ext cx="4364531" cy="25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0/04/2015: Last week's investor data &amp; next week's predic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89" y="2179224"/>
            <a:ext cx="4394319" cy="29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vestment Research Company Exposed Subscribers, Credit Card Data, and  Evidence of Ransomware - Security Discov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31" y="2179224"/>
            <a:ext cx="4697358" cy="29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1187312" y="5327659"/>
            <a:ext cx="8120742" cy="64566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Data is the ‘bedrock’ of business</a:t>
            </a:r>
            <a:endParaRPr sz="40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9" y="6389954"/>
            <a:ext cx="1570262" cy="3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46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5816" y="2296919"/>
            <a:ext cx="8790476" cy="2601085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gets </a:t>
            </a:r>
            <a:r>
              <a:rPr lang="en-GB" sz="4400" dirty="0" smtClean="0">
                <a:solidFill>
                  <a:srgbClr val="00B050"/>
                </a:solidFill>
              </a:rPr>
              <a:t>valued</a:t>
            </a:r>
            <a:r>
              <a:rPr lang="en-GB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gets </a:t>
            </a:r>
            <a:r>
              <a:rPr lang="en-GB" sz="4400" dirty="0" smtClean="0">
                <a:solidFill>
                  <a:srgbClr val="00B050"/>
                </a:solidFill>
              </a:rPr>
              <a:t>measured</a:t>
            </a:r>
            <a:r>
              <a:rPr lang="en-GB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what gets measured gets </a:t>
            </a:r>
            <a:r>
              <a:rPr lang="en-GB" sz="4400" dirty="0" smtClean="0">
                <a:solidFill>
                  <a:srgbClr val="FF0000"/>
                </a:solidFill>
              </a:rPr>
              <a:t>done</a:t>
            </a:r>
            <a:r>
              <a:rPr lang="en-GB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en-GB" sz="4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9" y="6389954"/>
            <a:ext cx="1570262" cy="350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5609" r="16270" b="16534"/>
          <a:stretch/>
        </p:blipFill>
        <p:spPr>
          <a:xfrm>
            <a:off x="7477523" y="238351"/>
            <a:ext cx="1175587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708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3820" y="0"/>
            <a:ext cx="9166860" cy="557022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" y="1851660"/>
            <a:ext cx="7482840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600" dirty="0" smtClean="0">
                <a:solidFill>
                  <a:schemeClr val="bg1"/>
                </a:solidFill>
              </a:rPr>
              <a:t>“You have to measure what you want more of”.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sz="2400" dirty="0" smtClean="0">
                <a:solidFill>
                  <a:schemeClr val="bg1"/>
                </a:solidFill>
              </a:rPr>
              <a:t>Charles Coonradt, Founder of The Game Work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9" y="6389954"/>
            <a:ext cx="1570262" cy="3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146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6"/>
          <p:cNvGraphicFramePr>
            <a:graphicFrameLocks/>
          </p:cNvGraphicFramePr>
          <p:nvPr>
            <p:extLst/>
          </p:nvPr>
        </p:nvGraphicFramePr>
        <p:xfrm>
          <a:off x="241300" y="0"/>
          <a:ext cx="5158013" cy="592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737CD51-688A-9640-9CE5-38DDC07B4C49}"/>
              </a:ext>
            </a:extLst>
          </p:cNvPr>
          <p:cNvSpPr/>
          <p:nvPr/>
        </p:nvSpPr>
        <p:spPr>
          <a:xfrm>
            <a:off x="5253952" y="651065"/>
            <a:ext cx="3855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1400" dirty="0" smtClean="0"/>
              <a:t>76</a:t>
            </a:r>
            <a:r>
              <a:rPr lang="en-US" sz="1400" dirty="0"/>
              <a:t>% </a:t>
            </a:r>
            <a:r>
              <a:rPr lang="en-US" sz="1400" dirty="0" smtClean="0"/>
              <a:t>white men </a:t>
            </a:r>
            <a:endParaRPr lang="en-GB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C475B2-4607-484F-8E51-DD5FDCF5AA8F}"/>
              </a:ext>
            </a:extLst>
          </p:cNvPr>
          <p:cNvSpPr/>
          <p:nvPr/>
        </p:nvSpPr>
        <p:spPr>
          <a:xfrm>
            <a:off x="5253951" y="2997763"/>
            <a:ext cx="3575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1400" dirty="0" smtClean="0"/>
              <a:t>Only 1</a:t>
            </a:r>
            <a:r>
              <a:rPr lang="en-US" sz="1400" dirty="0"/>
              <a:t>% of </a:t>
            </a:r>
            <a:r>
              <a:rPr lang="en-US" sz="1400" dirty="0" smtClean="0"/>
              <a:t>investment </a:t>
            </a:r>
            <a:r>
              <a:rPr lang="en-US" sz="1400" dirty="0"/>
              <a:t>managers are </a:t>
            </a:r>
            <a:r>
              <a:rPr lang="en-US" sz="1400" dirty="0" smtClean="0"/>
              <a:t>black</a:t>
            </a:r>
            <a:endParaRPr lang="en-GB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2D4906-004B-FD4C-AA15-04468EECAEAF}"/>
              </a:ext>
            </a:extLst>
          </p:cNvPr>
          <p:cNvSpPr/>
          <p:nvPr/>
        </p:nvSpPr>
        <p:spPr>
          <a:xfrm>
            <a:off x="5253951" y="1380584"/>
            <a:ext cx="40129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1400" dirty="0" smtClean="0"/>
              <a:t>4</a:t>
            </a:r>
            <a:r>
              <a:rPr lang="en-US" sz="1400" dirty="0"/>
              <a:t>% of investing decisions </a:t>
            </a:r>
            <a:r>
              <a:rPr lang="en-US" sz="1400" dirty="0" smtClean="0"/>
              <a:t>made </a:t>
            </a:r>
            <a:r>
              <a:rPr lang="en-US" sz="1400" dirty="0"/>
              <a:t>by </a:t>
            </a:r>
            <a:r>
              <a:rPr lang="en-US" sz="1400" dirty="0" smtClean="0"/>
              <a:t>women</a:t>
            </a:r>
            <a:endParaRPr lang="en-GB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1B8A3F8-FA35-294F-8D9C-E58F20DE2D30}"/>
              </a:ext>
            </a:extLst>
          </p:cNvPr>
          <p:cNvSpPr/>
          <p:nvPr/>
        </p:nvSpPr>
        <p:spPr>
          <a:xfrm>
            <a:off x="5253951" y="3747867"/>
            <a:ext cx="23369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1400" dirty="0" smtClean="0"/>
              <a:t>Only 3</a:t>
            </a:r>
            <a:r>
              <a:rPr lang="en-US" sz="1400" dirty="0"/>
              <a:t>% identify as LGBT</a:t>
            </a:r>
            <a:r>
              <a:rPr lang="en-US" sz="1400" dirty="0" smtClean="0"/>
              <a:t>+</a:t>
            </a:r>
            <a:endParaRPr lang="en-GB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087FD6D-A5CD-8047-8414-95358896ECD7}"/>
              </a:ext>
            </a:extLst>
          </p:cNvPr>
          <p:cNvSpPr/>
          <p:nvPr/>
        </p:nvSpPr>
        <p:spPr>
          <a:xfrm>
            <a:off x="5253951" y="4386785"/>
            <a:ext cx="3855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40</a:t>
            </a:r>
            <a:r>
              <a:rPr lang="en-US" sz="1400" dirty="0"/>
              <a:t>% </a:t>
            </a:r>
            <a:r>
              <a:rPr lang="en-US" sz="1400" dirty="0" smtClean="0"/>
              <a:t>LGBT+ say </a:t>
            </a:r>
            <a:r>
              <a:rPr lang="en-US" sz="1400" dirty="0"/>
              <a:t>that </a:t>
            </a:r>
            <a:r>
              <a:rPr lang="en-US" sz="1400" dirty="0" smtClean="0"/>
              <a:t>‘banter’ </a:t>
            </a:r>
            <a:r>
              <a:rPr lang="en-US" sz="1400" dirty="0"/>
              <a:t>is their number one </a:t>
            </a:r>
            <a:r>
              <a:rPr lang="en-US" sz="1400" dirty="0" smtClean="0"/>
              <a:t>concern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E85C6C4-7E5B-E94E-B255-3CF4AE192DFE}"/>
              </a:ext>
            </a:extLst>
          </p:cNvPr>
          <p:cNvSpPr/>
          <p:nvPr/>
        </p:nvSpPr>
        <p:spPr>
          <a:xfrm>
            <a:off x="5253951" y="5174237"/>
            <a:ext cx="3855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63% of LGBT+ employees say </a:t>
            </a:r>
            <a:r>
              <a:rPr lang="en-US" sz="1400" dirty="0"/>
              <a:t>that they don’t </a:t>
            </a:r>
            <a:r>
              <a:rPr lang="en-US" sz="1400" dirty="0" smtClean="0"/>
              <a:t>have any visible </a:t>
            </a:r>
            <a:r>
              <a:rPr lang="en-US" sz="1400" dirty="0"/>
              <a:t>role models or allies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B9B45BF-BDF6-C842-98BB-FB7CEC671D95}"/>
              </a:ext>
            </a:extLst>
          </p:cNvPr>
          <p:cNvSpPr/>
          <p:nvPr/>
        </p:nvSpPr>
        <p:spPr>
          <a:xfrm>
            <a:off x="5253951" y="2254566"/>
            <a:ext cx="3855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he biggest gender </a:t>
            </a:r>
            <a:r>
              <a:rPr lang="en-US" sz="1400" dirty="0"/>
              <a:t>p</a:t>
            </a:r>
            <a:r>
              <a:rPr lang="en-US" sz="1400" dirty="0" smtClean="0"/>
              <a:t>ay gap </a:t>
            </a:r>
            <a:endParaRPr lang="en-US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960C2F0-FD15-4D49-9171-3EA8A7C97496}"/>
              </a:ext>
            </a:extLst>
          </p:cNvPr>
          <p:cNvCxnSpPr/>
          <p:nvPr/>
        </p:nvCxnSpPr>
        <p:spPr>
          <a:xfrm>
            <a:off x="3912974" y="886703"/>
            <a:ext cx="1382926" cy="0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DC4ED2D4-AE78-465E-B300-51DD663E5E09}"/>
              </a:ext>
            </a:extLst>
          </p:cNvPr>
          <p:cNvCxnSpPr/>
          <p:nvPr/>
        </p:nvCxnSpPr>
        <p:spPr>
          <a:xfrm>
            <a:off x="492264" y="1645183"/>
            <a:ext cx="4803636" cy="0"/>
          </a:xfrm>
          <a:prstGeom prst="straightConnector1">
            <a:avLst/>
          </a:prstGeom>
          <a:ln w="476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04FFAFFC-865E-477E-84AC-510DAB1F39C0}"/>
              </a:ext>
            </a:extLst>
          </p:cNvPr>
          <p:cNvCxnSpPr/>
          <p:nvPr/>
        </p:nvCxnSpPr>
        <p:spPr>
          <a:xfrm>
            <a:off x="2648196" y="2399309"/>
            <a:ext cx="2647704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6BBE304A-E9FD-49F6-B6C4-A6E53881C29E}"/>
              </a:ext>
            </a:extLst>
          </p:cNvPr>
          <p:cNvCxnSpPr/>
          <p:nvPr/>
        </p:nvCxnSpPr>
        <p:spPr>
          <a:xfrm>
            <a:off x="376150" y="3146541"/>
            <a:ext cx="4919750" cy="0"/>
          </a:xfrm>
          <a:prstGeom prst="straightConnector1">
            <a:avLst/>
          </a:prstGeom>
          <a:ln w="476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724D82E-ACBD-4A2D-8CD8-699520191261}"/>
              </a:ext>
            </a:extLst>
          </p:cNvPr>
          <p:cNvCxnSpPr/>
          <p:nvPr/>
        </p:nvCxnSpPr>
        <p:spPr>
          <a:xfrm>
            <a:off x="434207" y="3901756"/>
            <a:ext cx="4861693" cy="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11EA80F-92FC-4B8E-AD16-BC0F839C5A93}"/>
              </a:ext>
            </a:extLst>
          </p:cNvPr>
          <p:cNvCxnSpPr/>
          <p:nvPr/>
        </p:nvCxnSpPr>
        <p:spPr>
          <a:xfrm>
            <a:off x="2350093" y="4645720"/>
            <a:ext cx="2945807" cy="0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C960C2F0-FD15-4D49-9171-3EA8A7C97496}"/>
              </a:ext>
            </a:extLst>
          </p:cNvPr>
          <p:cNvCxnSpPr/>
          <p:nvPr/>
        </p:nvCxnSpPr>
        <p:spPr>
          <a:xfrm>
            <a:off x="3912974" y="5408992"/>
            <a:ext cx="1382926" cy="0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6405471"/>
            <a:ext cx="1570262" cy="3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482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El" animBg="0"/>
        </p:bldSub>
      </p:bldGraphic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Optimal Timing </a:t>
            </a:r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r="1390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23872" y="5442805"/>
            <a:ext cx="3939485" cy="3072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Work reimagined 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1393" y="5452998"/>
            <a:ext cx="3939485" cy="509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Social injustice movements</a:t>
            </a:r>
            <a:endParaRPr lang="en-GB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9" y="6389954"/>
            <a:ext cx="1570262" cy="350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13" y="262727"/>
            <a:ext cx="1304565" cy="130227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half" idx="14"/>
          </p:nvPr>
        </p:nvSpPr>
        <p:spPr/>
      </p:sp>
      <p:pic>
        <p:nvPicPr>
          <p:cNvPr id="12" name="Picture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r="13903"/>
          <a:stretch>
            <a:fillRect/>
          </a:stretch>
        </p:blipFill>
        <p:spPr>
          <a:xfrm>
            <a:off x="523874" y="1711325"/>
            <a:ext cx="3939484" cy="36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335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EE6215F-684D-451F-AC41-AA9F079B1EC8}"/>
              </a:ext>
            </a:extLst>
          </p:cNvPr>
          <p:cNvSpPr txBox="1">
            <a:spLocks/>
          </p:cNvSpPr>
          <p:nvPr/>
        </p:nvSpPr>
        <p:spPr>
          <a:xfrm>
            <a:off x="463834" y="393405"/>
            <a:ext cx="8669533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57575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n-IN" dirty="0" smtClean="0">
                <a:solidFill>
                  <a:schemeClr val="bg2"/>
                </a:solidFill>
              </a:rPr>
              <a:t>Insights Research: Diversity Data</a:t>
            </a:r>
            <a:endParaRPr lang="en-IN" dirty="0">
              <a:solidFill>
                <a:schemeClr val="bg2"/>
              </a:solidFill>
            </a:endParaRPr>
          </a:p>
          <a:p>
            <a:pPr hangingPunct="1"/>
            <a:r>
              <a:rPr lang="en-IN" sz="2900" dirty="0">
                <a:solidFill>
                  <a:srgbClr val="00B050"/>
                </a:solidFill>
              </a:rPr>
              <a:t>Overview and methodology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6DD385-951C-47AE-AE8F-8581A74980BC}"/>
              </a:ext>
            </a:extLst>
          </p:cNvPr>
          <p:cNvSpPr/>
          <p:nvPr/>
        </p:nvSpPr>
        <p:spPr>
          <a:xfrm>
            <a:off x="687118" y="1995415"/>
            <a:ext cx="1690576" cy="1449534"/>
          </a:xfrm>
          <a:prstGeom prst="rect">
            <a:avLst/>
          </a:prstGeom>
          <a:solidFill>
            <a:schemeClr val="accent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CE15903-09C2-470D-9808-9D28B9A9A9F7}"/>
              </a:ext>
            </a:extLst>
          </p:cNvPr>
          <p:cNvSpPr/>
          <p:nvPr/>
        </p:nvSpPr>
        <p:spPr>
          <a:xfrm>
            <a:off x="687118" y="3569033"/>
            <a:ext cx="1690576" cy="1449534"/>
          </a:xfrm>
          <a:prstGeom prst="rect">
            <a:avLst/>
          </a:prstGeom>
          <a:solidFill>
            <a:schemeClr val="accent3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77B3406-91C4-4FB5-AA08-039FDF35C3AD}"/>
              </a:ext>
            </a:extLst>
          </p:cNvPr>
          <p:cNvSpPr/>
          <p:nvPr/>
        </p:nvSpPr>
        <p:spPr>
          <a:xfrm>
            <a:off x="2509284" y="1995415"/>
            <a:ext cx="1690576" cy="1449534"/>
          </a:xfrm>
          <a:prstGeom prst="rect">
            <a:avLst/>
          </a:prstGeom>
          <a:solidFill>
            <a:schemeClr val="accent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D85A3E8-38D5-44F9-B16C-F5297AD1C073}"/>
              </a:ext>
            </a:extLst>
          </p:cNvPr>
          <p:cNvSpPr/>
          <p:nvPr/>
        </p:nvSpPr>
        <p:spPr>
          <a:xfrm>
            <a:off x="2509284" y="3569033"/>
            <a:ext cx="1690576" cy="1449534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B160BE2-7858-4C7F-BE7B-FE83A30679B0}"/>
              </a:ext>
            </a:extLst>
          </p:cNvPr>
          <p:cNvSpPr/>
          <p:nvPr/>
        </p:nvSpPr>
        <p:spPr>
          <a:xfrm>
            <a:off x="687118" y="2102775"/>
            <a:ext cx="1690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 collection and reporting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02C57D8-3333-4CBA-BC98-F9141D5A3693}"/>
              </a:ext>
            </a:extLst>
          </p:cNvPr>
          <p:cNvSpPr/>
          <p:nvPr/>
        </p:nvSpPr>
        <p:spPr>
          <a:xfrm>
            <a:off x="687118" y="4352740"/>
            <a:ext cx="1690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Employee disclosures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B005F7C-0CC7-409B-BF58-6CE88E5B0ED4}"/>
              </a:ext>
            </a:extLst>
          </p:cNvPr>
          <p:cNvSpPr/>
          <p:nvPr/>
        </p:nvSpPr>
        <p:spPr>
          <a:xfrm>
            <a:off x="2509284" y="2102775"/>
            <a:ext cx="1558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Impact of COVID-19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095A07A-8DB6-490B-ADF7-6123C5DD8FD3}"/>
              </a:ext>
            </a:extLst>
          </p:cNvPr>
          <p:cNvSpPr/>
          <p:nvPr/>
        </p:nvSpPr>
        <p:spPr>
          <a:xfrm>
            <a:off x="2377694" y="4352740"/>
            <a:ext cx="1690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D&amp;I strategy and approach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DDA4E6D-A791-4246-B323-AD6E8EFBE016}"/>
              </a:ext>
            </a:extLst>
          </p:cNvPr>
          <p:cNvSpPr/>
          <p:nvPr/>
        </p:nvSpPr>
        <p:spPr>
          <a:xfrm>
            <a:off x="1993489" y="3039368"/>
            <a:ext cx="900000" cy="900000"/>
          </a:xfrm>
          <a:prstGeom prst="ellipse">
            <a:avLst/>
          </a:prstGeom>
          <a:solidFill>
            <a:schemeClr val="bg2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2519431-0FB1-4D2C-8132-293F6749D865}"/>
              </a:ext>
            </a:extLst>
          </p:cNvPr>
          <p:cNvSpPr/>
          <p:nvPr/>
        </p:nvSpPr>
        <p:spPr>
          <a:xfrm>
            <a:off x="1959480" y="3275310"/>
            <a:ext cx="9680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LGBT Great diversity survey</a:t>
            </a:r>
            <a:endParaRPr lang="en-IN" sz="1000" b="1" dirty="0">
              <a:solidFill>
                <a:schemeClr val="bg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4FED717-2DD7-415E-AE67-A0B3041B8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3" y="2767274"/>
            <a:ext cx="598619" cy="5576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9D63A21-BFF3-49AC-8921-3A941BF0A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3" y="3663295"/>
            <a:ext cx="645363" cy="6894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2288301-9DB6-48A7-8E1B-6659B01D2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33" y="3694680"/>
            <a:ext cx="794737" cy="5499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2C4C15E-7FDA-4F2B-93FE-D1B2590EE0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23" y="2674549"/>
            <a:ext cx="685947" cy="685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7325" r="14499" b="13572"/>
          <a:stretch/>
        </p:blipFill>
        <p:spPr>
          <a:xfrm>
            <a:off x="6857921" y="3139129"/>
            <a:ext cx="1151331" cy="11197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63" y="3049123"/>
            <a:ext cx="887316" cy="1039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94" y="1906674"/>
            <a:ext cx="3720057" cy="8135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9" y="6389954"/>
            <a:ext cx="1570262" cy="3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677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7801D"/>
      </a:accent1>
      <a:accent2>
        <a:srgbClr val="39B54A"/>
      </a:accent2>
      <a:accent3>
        <a:srgbClr val="662D91"/>
      </a:accent3>
      <a:accent4>
        <a:srgbClr val="ED1C24"/>
      </a:accent4>
      <a:accent5>
        <a:srgbClr val="2B3990"/>
      </a:accent5>
      <a:accent6>
        <a:srgbClr val="F9ED32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7801D"/>
      </a:accent1>
      <a:accent2>
        <a:srgbClr val="39B54A"/>
      </a:accent2>
      <a:accent3>
        <a:srgbClr val="662D91"/>
      </a:accent3>
      <a:accent4>
        <a:srgbClr val="ED1C24"/>
      </a:accent4>
      <a:accent5>
        <a:srgbClr val="2B3990"/>
      </a:accent5>
      <a:accent6>
        <a:srgbClr val="F9ED32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E81D0E9067B4C9491F29EF2260D9A" ma:contentTypeVersion="9" ma:contentTypeDescription="Create a new document." ma:contentTypeScope="" ma:versionID="7b06d0868d92993fec68642823ecb609">
  <xsd:schema xmlns:xsd="http://www.w3.org/2001/XMLSchema" xmlns:xs="http://www.w3.org/2001/XMLSchema" xmlns:p="http://schemas.microsoft.com/office/2006/metadata/properties" xmlns:ns3="1ee2afc6-efc0-4dcc-be09-aabefb754106" xmlns:ns4="6dff4707-7bf8-4102-b125-42e04ae9fdfc" targetNamespace="http://schemas.microsoft.com/office/2006/metadata/properties" ma:root="true" ma:fieldsID="0643fa67a5014c4773303048e69d2444" ns3:_="" ns4:_="">
    <xsd:import namespace="1ee2afc6-efc0-4dcc-be09-aabefb754106"/>
    <xsd:import namespace="6dff4707-7bf8-4102-b125-42e04ae9fdf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2afc6-efc0-4dcc-be09-aabefb7541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f4707-7bf8-4102-b125-42e04ae9fd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085BCE-49F9-495A-BC31-0E407D7548E7}">
  <ds:schemaRefs>
    <ds:schemaRef ds:uri="http://schemas.microsoft.com/office/2006/documentManagement/types"/>
    <ds:schemaRef ds:uri="http://purl.org/dc/terms/"/>
    <ds:schemaRef ds:uri="1ee2afc6-efc0-4dcc-be09-aabefb75410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ff4707-7bf8-4102-b125-42e04ae9fdf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E81B74-6E7E-4339-978F-43B69E2E24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F5BCE1-CD18-4270-A3D2-DC16FBE21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e2afc6-efc0-4dcc-be09-aabefb754106"/>
    <ds:schemaRef ds:uri="6dff4707-7bf8-4102-b125-42e04ae9fd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699</Words>
  <Application>Microsoft Macintosh PowerPoint</Application>
  <PresentationFormat>A4 Paper (210x297 mm)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Diversity Data – What, Why and How?</vt:lpstr>
      <vt:lpstr>Who is LGBT Great?</vt:lpstr>
      <vt:lpstr>PowerPoint Presentation</vt:lpstr>
      <vt:lpstr>Data is the ‘bedrock’ of business</vt:lpstr>
      <vt:lpstr>PowerPoint Presentation</vt:lpstr>
      <vt:lpstr>PowerPoint Presentation</vt:lpstr>
      <vt:lpstr>PowerPoint Presentation</vt:lpstr>
      <vt:lpstr>Optimal Timing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2021: Thinking Ahead </vt:lpstr>
      <vt:lpstr>Diversity Data – Research Study   Join Our Consultation: matt@lgbtgreat.com  </vt:lpstr>
      <vt:lpstr>Diversity Data is Powerful.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will be the powerpoint document name, header or title.</dc:title>
  <dc:creator>Katherine Savage</dc:creator>
  <cp:lastModifiedBy>Linda  Russheim</cp:lastModifiedBy>
  <cp:revision>54</cp:revision>
  <dcterms:modified xsi:type="dcterms:W3CDTF">2020-10-28T21:37:38Z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0x010100A2CE81D0E9067B4C9491F29EF2260D9A</vt:lpwstr>
  </property>
</Properties>
</file>