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1" r:id="rId2"/>
    <p:sldId id="311" r:id="rId3"/>
    <p:sldId id="31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961EC-0D87-A847-B9A3-9CD215D7EBC3}">
          <p14:sldIdLst>
            <p14:sldId id="291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68" d="100"/>
          <a:sy n="68" d="100"/>
        </p:scale>
        <p:origin x="-28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49A1-4B72-4652-A12D-A807196C888E}" type="datetimeFigureOut">
              <a:rPr lang="en-GB" smtClean="0"/>
              <a:t>09/11/20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32BB5-0412-4659-ACF1-77F31096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6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47226-B1BF-1145-BAAF-95909FB8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D6F0FE-CA50-CB49-9809-FC2ECF6A6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E5273D-561E-D044-B357-58AA709C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9643A-CB38-D640-B8F9-631AEB81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B1264-E196-6C48-AEF4-49483A83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D8A5017E-6891-444D-B6DB-25D9D2A8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09A6A4-E35A-0445-A973-26DB3A4F0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4E485122-8912-F143-9DE7-C8EC7B575A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77E2467-8263-7B41-A6B3-933A3AADB0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61082" y="2108213"/>
            <a:ext cx="4346431" cy="25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DE5B569F-7249-CA43-A804-94842E2DB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B88C2698-D026-964A-BDD0-5176703DD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02F4-43CF-5A44-B320-78B1081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10040-7252-CA43-9CF8-8C3788740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3B8F8D-74B5-C34D-A6F3-0EB038A5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D3F3C-E01B-8241-A8F9-924DF18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63A58-CFEC-924F-A314-30F7B0D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9DFAB9-DAD9-4A49-AEA6-FC6D83B0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32755-08F6-9540-A2AC-57638852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4287BC-F76A-5649-9F23-A5EEF5EE6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C0A1B4-2B72-674C-BA76-E7AF4FA3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CF1EBF-2375-BA4B-B538-52A1504E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F96AC0-BFE8-BD41-B181-7C322A717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67B50-CA08-7249-BBA7-9CBD07B4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9A1E9D-7961-3D42-8AA8-0F07AE3F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4B979D-67F8-184D-B8EC-FD2E443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6DAB3-36F9-C34E-8B29-6DD1AB94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20A8EA-A04F-524F-BCFC-2F3245D9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A62DCB-6AF0-2B44-B26E-5E9C293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915C24-BEFB-514D-90D9-5354D77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34C8DC-1BE6-0645-B4BA-7D2C0B3F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32B3A9-1B80-2540-9DD5-5361E722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3A70B9-59F0-AA4E-A66E-9F44537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CAB16-4A20-5941-A052-7DC0FF6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1F1A2-3F23-C547-B1D6-6427FD9F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4C89D2-C817-4543-95F3-16BF655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50C801-FC6A-4D4C-9B77-00F37D33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6CFB86-42EF-9F4D-9832-D0FDC4AB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47FDBD-D2F1-4F4C-991F-BC38CEAE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3DB14-B248-F545-BB24-6212727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6F1F3A-EA6D-504C-BA80-C5C92AB2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9F67E6-C8C0-E24C-AC68-5E980DEF8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1D502D-9EE9-BB4F-BF1D-608AF0D9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D2CEF-40ED-3545-8C9A-D3985E62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108C5D-5AD0-3A4B-8D50-E64D22F8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8FF47-3801-3E40-80BF-CA58D4D4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0207A2-D3A9-E949-A3F9-7481F3A7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768B8-A6D7-144B-8CDA-7EBA73D3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2E857-83B1-2741-B8E0-CA9D326F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E5F30-F9C9-934F-B29C-D889D193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93B697-98D5-AB4A-99E0-CFA615391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E31A5-D8E7-B444-892B-F0F94C45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F5E5C-72EF-6E49-B8D6-F18829BA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A6D7BA-0DA0-9944-8291-EEF74FF9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D0EC8-AA51-ED4B-BE8B-F87B0132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0C5D2DF3-5070-8A4F-ABBF-5016744B3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6D85EC5-E09E-0142-A884-7E755C3ED0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F2BE425D-4D18-DD46-B865-D99B8A351C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E2BA17-C848-A94F-A780-787BA364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C094C2-A7F6-B346-8439-65C5A70F3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053C83-42EB-B64A-B2FC-276737BAF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FC20C4-9DF3-B842-9ED2-34041631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25291-B968-C24A-83F8-1605B2D12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07791921-A3AD-5A44-B3FA-017F5ACC8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DEE50590-92D7-1A47-B005-6A9CE56F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BF107-AB9A-114F-914B-6C14ED55920A}"/>
              </a:ext>
            </a:extLst>
          </p:cNvPr>
          <p:cNvSpPr txBox="1">
            <a:spLocks/>
          </p:cNvSpPr>
          <p:nvPr/>
        </p:nvSpPr>
        <p:spPr>
          <a:xfrm>
            <a:off x="3789217" y="2449120"/>
            <a:ext cx="8132692" cy="1388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GB" b="1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an inclusive culture – the key role line managers play</a:t>
            </a:r>
            <a:endParaRPr lang="en-US" b="1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71AFA-A4F4-A042-BF49-5DE162172926}"/>
              </a:ext>
            </a:extLst>
          </p:cNvPr>
          <p:cNvSpPr txBox="1">
            <a:spLocks/>
          </p:cNvSpPr>
          <p:nvPr/>
        </p:nvSpPr>
        <p:spPr>
          <a:xfrm>
            <a:off x="3827125" y="3687163"/>
            <a:ext cx="6684819" cy="78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343433"/>
                </a:solidFill>
              </a:rPr>
              <a:t>Jane Welsh </a:t>
            </a:r>
            <a:r>
              <a:rPr lang="en-GB" dirty="0">
                <a:solidFill>
                  <a:srgbClr val="343433"/>
                </a:solidFill>
              </a:rPr>
              <a:t>-</a:t>
            </a:r>
            <a:r>
              <a:rPr lang="en-US" dirty="0" smtClean="0">
                <a:solidFill>
                  <a:srgbClr val="343433"/>
                </a:solidFill>
              </a:rPr>
              <a:t> Diversity Project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43433"/>
                </a:solidFill>
              </a:rPr>
              <a:t>Julia Hobart </a:t>
            </a:r>
            <a:r>
              <a:rPr lang="en-GB" dirty="0">
                <a:solidFill>
                  <a:srgbClr val="343433"/>
                </a:solidFill>
              </a:rPr>
              <a:t>-</a:t>
            </a:r>
            <a:r>
              <a:rPr lang="en-US" dirty="0" smtClean="0">
                <a:solidFill>
                  <a:srgbClr val="343433"/>
                </a:solidFill>
              </a:rPr>
              <a:t> Oliver Wyman</a:t>
            </a:r>
            <a:endParaRPr lang="en-US"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A937B9-18F4-964B-988D-D4C9F7804556}"/>
              </a:ext>
            </a:extLst>
          </p:cNvPr>
          <p:cNvSpPr txBox="1">
            <a:spLocks/>
          </p:cNvSpPr>
          <p:nvPr/>
        </p:nvSpPr>
        <p:spPr>
          <a:xfrm>
            <a:off x="547254" y="1687079"/>
            <a:ext cx="10515600" cy="356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34343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9EB9D8E-B04D-554E-A74E-A856DB282A7B}"/>
              </a:ext>
            </a:extLst>
          </p:cNvPr>
          <p:cNvSpPr/>
          <p:nvPr/>
        </p:nvSpPr>
        <p:spPr>
          <a:xfrm>
            <a:off x="2014242" y="1742192"/>
            <a:ext cx="1794455" cy="136474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Rewards &amp;</a:t>
            </a:r>
          </a:p>
          <a:p>
            <a:pPr algn="ctr"/>
            <a:r>
              <a:rPr lang="en-US" dirty="0"/>
              <a:t>recognition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027C976-15D9-D645-A75C-32D492183F91}"/>
              </a:ext>
            </a:extLst>
          </p:cNvPr>
          <p:cNvSpPr/>
          <p:nvPr/>
        </p:nvSpPr>
        <p:spPr>
          <a:xfrm>
            <a:off x="6715782" y="3639906"/>
            <a:ext cx="2021900" cy="128913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22D7AFE-385E-B64A-B90B-6103CA28ED32}"/>
              </a:ext>
            </a:extLst>
          </p:cNvPr>
          <p:cNvSpPr/>
          <p:nvPr/>
        </p:nvSpPr>
        <p:spPr>
          <a:xfrm>
            <a:off x="5058432" y="209108"/>
            <a:ext cx="1898642" cy="11937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F9CB1D-96B2-1049-AD98-75FFB1B9C5BB}"/>
              </a:ext>
            </a:extLst>
          </p:cNvPr>
          <p:cNvSpPr/>
          <p:nvPr/>
        </p:nvSpPr>
        <p:spPr>
          <a:xfrm>
            <a:off x="7884764" y="1742192"/>
            <a:ext cx="1997074" cy="1423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A704D44-D82C-BE41-A46C-EDCCBEBB11F0}"/>
              </a:ext>
            </a:extLst>
          </p:cNvPr>
          <p:cNvSpPr/>
          <p:nvPr/>
        </p:nvSpPr>
        <p:spPr>
          <a:xfrm>
            <a:off x="3411598" y="3639906"/>
            <a:ext cx="2023969" cy="128913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Feedback and assessment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6B314C-7FCF-5842-9928-AEB2BD55807C}"/>
              </a:ext>
            </a:extLst>
          </p:cNvPr>
          <p:cNvSpPr txBox="1"/>
          <p:nvPr/>
        </p:nvSpPr>
        <p:spPr>
          <a:xfrm>
            <a:off x="1972184" y="5038998"/>
            <a:ext cx="803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Alignment between these aspects of line management is key</a:t>
            </a:r>
          </a:p>
        </p:txBody>
      </p:sp>
      <p:sp>
        <p:nvSpPr>
          <p:cNvPr id="12" name="Pentagon 1">
            <a:extLst>
              <a:ext uri="{FF2B5EF4-FFF2-40B4-BE49-F238E27FC236}">
                <a16:creationId xmlns:a16="http://schemas.microsoft.com/office/drawing/2014/main" xmlns="" id="{B9AFF733-E2C1-4C02-A787-85872ABF9B33}"/>
              </a:ext>
            </a:extLst>
          </p:cNvPr>
          <p:cNvSpPr/>
          <p:nvPr/>
        </p:nvSpPr>
        <p:spPr>
          <a:xfrm>
            <a:off x="4757395" y="1742191"/>
            <a:ext cx="2199679" cy="1765009"/>
          </a:xfrm>
          <a:prstGeom prst="pen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Line manager</a:t>
            </a:r>
          </a:p>
          <a:p>
            <a:pPr algn="ctr"/>
            <a:endParaRPr lang="en-GB" sz="1200" b="1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3941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775C07-A980-2F4B-82AF-9E486E9E8F5C}"/>
              </a:ext>
            </a:extLst>
          </p:cNvPr>
          <p:cNvSpPr txBox="1">
            <a:spLocks/>
          </p:cNvSpPr>
          <p:nvPr/>
        </p:nvSpPr>
        <p:spPr>
          <a:xfrm>
            <a:off x="547254" y="1687079"/>
            <a:ext cx="10515600" cy="356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3434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254368-5C44-F647-AF77-18B6A9E835C0}"/>
              </a:ext>
            </a:extLst>
          </p:cNvPr>
          <p:cNvSpPr txBox="1"/>
          <p:nvPr/>
        </p:nvSpPr>
        <p:spPr>
          <a:xfrm>
            <a:off x="1273523" y="1042235"/>
            <a:ext cx="10629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/>
              <a:t>Hold a conversation in your organisation based on the following questions to uncover: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how line management is valued in your organisation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whether you have the right people in the job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whether line managers have clarity over their objectives, </a:t>
            </a:r>
          </a:p>
          <a:p>
            <a:pPr lvl="0"/>
            <a:r>
              <a:rPr lang="en-GB" sz="2000" dirty="0"/>
              <a:t>      receive feedback from their reports (and their reports feel able to give it)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whether they are supported with training and rewarded appropriately.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0"/>
            <a:r>
              <a:rPr lang="en-GB" sz="2000" b="1" dirty="0"/>
              <a:t>Develop principles and processes which support the behaviours you desire</a:t>
            </a:r>
          </a:p>
          <a:p>
            <a:pPr marL="285750" lvl="0" indent="-285750">
              <a:buFontTx/>
              <a:buChar char="-"/>
            </a:pPr>
            <a:r>
              <a:rPr lang="en-GB" sz="2000" b="1" dirty="0"/>
              <a:t>ensure you have consistency between your values around line management, </a:t>
            </a:r>
          </a:p>
          <a:p>
            <a:pPr lvl="0"/>
            <a:r>
              <a:rPr lang="en-GB" sz="2000" b="1" dirty="0"/>
              <a:t>     objectives, feedback and </a:t>
            </a:r>
            <a:r>
              <a:rPr lang="en-GB" sz="2000" b="1" dirty="0" smtClean="0"/>
              <a:t>rewards</a:t>
            </a:r>
            <a:endParaRPr lang="en-GB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1197707" y="338887"/>
            <a:ext cx="10515600" cy="81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343433"/>
                </a:solidFill>
              </a:rPr>
              <a:t>Call to action </a:t>
            </a:r>
            <a:endParaRPr lang="en-US"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137</Words>
  <Application>Microsoft Macintosh PowerPoint</Application>
  <PresentationFormat>Custom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Scott</dc:creator>
  <cp:lastModifiedBy>Linda  Russheim</cp:lastModifiedBy>
  <cp:revision>57</cp:revision>
  <dcterms:created xsi:type="dcterms:W3CDTF">2020-09-22T11:55:24Z</dcterms:created>
  <dcterms:modified xsi:type="dcterms:W3CDTF">2020-11-09T21:59:20Z</dcterms:modified>
</cp:coreProperties>
</file>